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Oxygen"/>
      <p:regular r:id="rId53"/>
      <p:bold r:id="rId54"/>
    </p:embeddedFont>
    <p:embeddedFont>
      <p:font typeface="Open Sans SemiBold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Oxygen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OpenSansSemiBold-regular.fntdata"/><Relationship Id="rId10" Type="http://schemas.openxmlformats.org/officeDocument/2006/relationships/slide" Target="slides/slide6.xml"/><Relationship Id="rId54" Type="http://schemas.openxmlformats.org/officeDocument/2006/relationships/font" Target="fonts/Oxygen-bold.fntdata"/><Relationship Id="rId13" Type="http://schemas.openxmlformats.org/officeDocument/2006/relationships/slide" Target="slides/slide9.xml"/><Relationship Id="rId57" Type="http://schemas.openxmlformats.org/officeDocument/2006/relationships/font" Target="fonts/OpenSansSemiBold-italic.fntdata"/><Relationship Id="rId12" Type="http://schemas.openxmlformats.org/officeDocument/2006/relationships/slide" Target="slides/slide8.xml"/><Relationship Id="rId56" Type="http://schemas.openxmlformats.org/officeDocument/2006/relationships/font" Target="fonts/OpenSansSemiBold-bold.fntdata"/><Relationship Id="rId15" Type="http://schemas.openxmlformats.org/officeDocument/2006/relationships/slide" Target="slides/slide11.xml"/><Relationship Id="rId59" Type="http://schemas.openxmlformats.org/officeDocument/2006/relationships/font" Target="fonts/OpenSans-regular.fntdata"/><Relationship Id="rId14" Type="http://schemas.openxmlformats.org/officeDocument/2006/relationships/slide" Target="slides/slide10.xml"/><Relationship Id="rId58" Type="http://schemas.openxmlformats.org/officeDocument/2006/relationships/font" Target="fonts/OpenSansSemi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4ea92bff4_3_7:notes"/>
          <p:cNvSpPr txBox="1"/>
          <p:nvPr>
            <p:ph idx="1" type="body"/>
          </p:nvPr>
        </p:nvSpPr>
        <p:spPr>
          <a:xfrm>
            <a:off x="686118" y="4073932"/>
            <a:ext cx="54666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74ea92bff4_3_7:notes"/>
          <p:cNvSpPr/>
          <p:nvPr>
            <p:ph idx="2" type="sldImg"/>
          </p:nvPr>
        </p:nvSpPr>
        <p:spPr>
          <a:xfrm>
            <a:off x="384898" y="642915"/>
            <a:ext cx="6069000" cy="319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3ddf44a6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3ddf44a6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4ea92bff4_3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4ea92bff4_3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3ddf44a6a_0_116:notes"/>
          <p:cNvSpPr txBox="1"/>
          <p:nvPr>
            <p:ph idx="1" type="body"/>
          </p:nvPr>
        </p:nvSpPr>
        <p:spPr>
          <a:xfrm>
            <a:off x="686118" y="4073932"/>
            <a:ext cx="54666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83ddf44a6a_0_116:notes"/>
          <p:cNvSpPr/>
          <p:nvPr>
            <p:ph idx="2" type="sldImg"/>
          </p:nvPr>
        </p:nvSpPr>
        <p:spPr>
          <a:xfrm>
            <a:off x="384898" y="642915"/>
            <a:ext cx="6069000" cy="319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3b8ebda07_8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3b8ebda07_8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3b8ebda07_8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3b8ebda07_8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3b8ebda07_8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3b8ebda07_8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3b8ebda07_8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3b8ebda07_8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3b8ebda07_8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3b8ebda07_8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b8ebda07_8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3b8ebda07_8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3b8ebda07_8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3b8ebda07_8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4ea92bff4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4ea92bff4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3b8ebda07_8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3b8ebda07_8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3b8ebda07_8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3b8ebda07_8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3b8ebda07_8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3b8ebda07_8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3b8ebda07_8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3b8ebda07_8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3b8ebda07_8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3b8ebda07_8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3b8ebda07_8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3b8ebda07_8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3b8ebda07_8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3b8ebda07_8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3b8ebda07_8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3b8ebda07_8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3b8ebda07_8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3b8ebda07_8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3b8ebda07_8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3b8ebda07_8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4ea92bff4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4ea92bff4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3b8ebda07_8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3b8ebda07_8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3b8ebda07_8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3b8ebda07_8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3b8ebda07_8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3b8ebda07_8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3b8ebda07_8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3b8ebda07_8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3b8ebda07_8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3b8ebda07_8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3b8ebda07_8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83b8ebda07_8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3b8ebda07_8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83b8ebda07_8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3b8ebda07_8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83b8ebda07_8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3b8ebda07_8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83b8ebda07_8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3ddf454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83ddf454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4ea92bff4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4ea92bff4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3ddf4546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83ddf4546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3ddf454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83ddf454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3ddf4546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3ddf4546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3ddf45467_3_120:notes"/>
          <p:cNvSpPr txBox="1"/>
          <p:nvPr>
            <p:ph idx="1" type="body"/>
          </p:nvPr>
        </p:nvSpPr>
        <p:spPr>
          <a:xfrm>
            <a:off x="686118" y="4073932"/>
            <a:ext cx="54666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83ddf45467_3_120:notes"/>
          <p:cNvSpPr/>
          <p:nvPr>
            <p:ph idx="2" type="sldImg"/>
          </p:nvPr>
        </p:nvSpPr>
        <p:spPr>
          <a:xfrm>
            <a:off x="384898" y="642915"/>
            <a:ext cx="6069000" cy="319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3ddf45467_3_25:notes"/>
          <p:cNvSpPr txBox="1"/>
          <p:nvPr>
            <p:ph idx="1" type="body"/>
          </p:nvPr>
        </p:nvSpPr>
        <p:spPr>
          <a:xfrm>
            <a:off x="686118" y="4073932"/>
            <a:ext cx="5466600" cy="3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83ddf45467_3_25:notes"/>
          <p:cNvSpPr/>
          <p:nvPr>
            <p:ph idx="2" type="sldImg"/>
          </p:nvPr>
        </p:nvSpPr>
        <p:spPr>
          <a:xfrm>
            <a:off x="384878" y="642915"/>
            <a:ext cx="6069300" cy="319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3ddf45467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3ddf45467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3b8ebda07_4_454:notes"/>
          <p:cNvSpPr txBox="1"/>
          <p:nvPr>
            <p:ph idx="1" type="body"/>
          </p:nvPr>
        </p:nvSpPr>
        <p:spPr>
          <a:xfrm>
            <a:off x="686118" y="4073932"/>
            <a:ext cx="5466611" cy="3838579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83b8ebda07_4_454:notes"/>
          <p:cNvSpPr/>
          <p:nvPr>
            <p:ph idx="2" type="sldImg"/>
          </p:nvPr>
        </p:nvSpPr>
        <p:spPr>
          <a:xfrm>
            <a:off x="384898" y="642915"/>
            <a:ext cx="6069050" cy="319532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de843d7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de843d7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3b8ebda0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3b8ebda0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4ea92bff4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4ea92bff4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ea92bff4_3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ea92bff4_3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3ddf44a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3ddf44a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3ddf44a6a_0_20:notes"/>
          <p:cNvSpPr/>
          <p:nvPr/>
        </p:nvSpPr>
        <p:spPr>
          <a:xfrm>
            <a:off x="3886559" y="8146513"/>
            <a:ext cx="2973186" cy="42881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‹#›</a:t>
            </a:fld>
            <a:endParaRPr b="0" sz="20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80" name="Google Shape;180;g83ddf44a6a_0_20:notes"/>
          <p:cNvSpPr/>
          <p:nvPr>
            <p:ph idx="2" type="sldImg"/>
          </p:nvPr>
        </p:nvSpPr>
        <p:spPr>
          <a:xfrm>
            <a:off x="384238" y="643252"/>
            <a:ext cx="6071400" cy="319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g83ddf44a6a_0_20:notes"/>
          <p:cNvSpPr txBox="1"/>
          <p:nvPr>
            <p:ph idx="1" type="body"/>
          </p:nvPr>
        </p:nvSpPr>
        <p:spPr>
          <a:xfrm>
            <a:off x="914463" y="4090140"/>
            <a:ext cx="50349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ion crystal then develops normal modes of collective motion with center-of-mass frequencies on the order of 1 MHz. Here we see a parametrically excited mode</a:t>
            </a:r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4ea92bff4_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4ea92bff4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Open Sans SemiBold"/>
              <a:buNone/>
              <a:defRPr sz="5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Open Sans SemiBold"/>
              <a:buNone/>
              <a:defRPr sz="120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0" y="-27270"/>
            <a:ext cx="9120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57200" y="1203660"/>
            <a:ext cx="82074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0" y="-27270"/>
            <a:ext cx="9120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7200" y="1203660"/>
            <a:ext cx="82074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075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Open Sans SemiBold"/>
              <a:buNone/>
              <a:defRPr sz="48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Open Sans SemiBold"/>
              <a:buNone/>
              <a:defRPr sz="4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5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7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TisyLie5bZDMNjr6acWvN-Jj372HRbzB/view" TargetMode="External"/><Relationship Id="rId4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Relationship Id="rId4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1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5" Type="http://schemas.openxmlformats.org/officeDocument/2006/relationships/image" Target="../media/image35.png"/><Relationship Id="rId6" Type="http://schemas.openxmlformats.org/officeDocument/2006/relationships/image" Target="../media/image81.png"/><Relationship Id="rId7" Type="http://schemas.openxmlformats.org/officeDocument/2006/relationships/image" Target="../media/image42.png"/><Relationship Id="rId8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png"/><Relationship Id="rId4" Type="http://schemas.openxmlformats.org/officeDocument/2006/relationships/image" Target="../media/image6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T8nfK41imTSZbNt8r7LVZpska5_vEGKJ/view" TargetMode="External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jpg"/><Relationship Id="rId4" Type="http://schemas.openxmlformats.org/officeDocument/2006/relationships/image" Target="../media/image1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43.png"/><Relationship Id="rId7" Type="http://schemas.openxmlformats.org/officeDocument/2006/relationships/image" Target="../media/image2.png"/><Relationship Id="rId8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jpg"/><Relationship Id="rId4" Type="http://schemas.openxmlformats.org/officeDocument/2006/relationships/image" Target="../media/image53.jpg"/><Relationship Id="rId9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59.png"/><Relationship Id="rId7" Type="http://schemas.openxmlformats.org/officeDocument/2006/relationships/image" Target="../media/image75.png"/><Relationship Id="rId8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jpg"/><Relationship Id="rId4" Type="http://schemas.openxmlformats.org/officeDocument/2006/relationships/image" Target="../media/image62.jpg"/><Relationship Id="rId5" Type="http://schemas.openxmlformats.org/officeDocument/2006/relationships/image" Target="../media/image6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7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hyperlink" Target="http://staq.pratt.duke.ed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8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://staq.pratt.duke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3">
            <a:alphaModFix/>
          </a:blip>
          <a:srcRect b="16620" l="0" r="0" t="8411"/>
          <a:stretch/>
        </p:blipFill>
        <p:spPr>
          <a:xfrm>
            <a:off x="-68450" y="-146674"/>
            <a:ext cx="9212450" cy="649537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1955700" y="2186325"/>
            <a:ext cx="4908816" cy="2141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9890"/>
            </a:srgbClr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Quantum information processing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Motivation: electrons are the better ions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Trapping electrons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○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Set-up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○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Detection of electrons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○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Trap characterization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Outlook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62" name="Google Shape;62;p15"/>
          <p:cNvGrpSpPr/>
          <p:nvPr/>
        </p:nvGrpSpPr>
        <p:grpSpPr>
          <a:xfrm>
            <a:off x="-187847" y="-76762"/>
            <a:ext cx="9455364" cy="1060092"/>
            <a:chOff x="228600" y="228050"/>
            <a:chExt cx="8855825" cy="1449600"/>
          </a:xfrm>
        </p:grpSpPr>
        <p:sp>
          <p:nvSpPr>
            <p:cNvPr id="63" name="Google Shape;63;p15"/>
            <p:cNvSpPr/>
            <p:nvPr/>
          </p:nvSpPr>
          <p:spPr>
            <a:xfrm>
              <a:off x="303125" y="228050"/>
              <a:ext cx="8781300" cy="1449600"/>
            </a:xfrm>
            <a:prstGeom prst="rect">
              <a:avLst/>
            </a:prstGeom>
            <a:solidFill>
              <a:srgbClr val="F3F3F3">
                <a:alpha val="8827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15"/>
            <p:cNvGrpSpPr/>
            <p:nvPr/>
          </p:nvGrpSpPr>
          <p:grpSpPr>
            <a:xfrm>
              <a:off x="228600" y="304250"/>
              <a:ext cx="8855700" cy="1132798"/>
              <a:chOff x="228600" y="304250"/>
              <a:chExt cx="8855700" cy="1132798"/>
            </a:xfrm>
          </p:grpSpPr>
          <p:sp>
            <p:nvSpPr>
              <p:cNvPr id="65" name="Google Shape;65;p15"/>
              <p:cNvSpPr txBox="1"/>
              <p:nvPr/>
            </p:nvSpPr>
            <p:spPr>
              <a:xfrm>
                <a:off x="1253091" y="807348"/>
                <a:ext cx="68067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Clemens Matthiesen, Qian Yu, Timothy Guo, Alberto Alonso, Hartmut Häffner</a:t>
                </a:r>
                <a:br>
                  <a:rPr lang="en" sz="300">
                    <a:latin typeface="Open Sans"/>
                    <a:ea typeface="Open Sans"/>
                    <a:cs typeface="Open Sans"/>
                    <a:sym typeface="Open Sans"/>
                  </a:rPr>
                </a:br>
                <a:endParaRPr sz="3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latin typeface="Open Sans"/>
                    <a:ea typeface="Open Sans"/>
                    <a:cs typeface="Open Sans"/>
                    <a:sym typeface="Open Sans"/>
                  </a:rPr>
                  <a:t>University of California, Berkeley</a:t>
                </a:r>
                <a:endParaRPr i="1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66;p15"/>
              <p:cNvSpPr txBox="1"/>
              <p:nvPr/>
            </p:nvSpPr>
            <p:spPr>
              <a:xfrm>
                <a:off x="228600" y="304250"/>
                <a:ext cx="8855700" cy="58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400">
                    <a:latin typeface="Oxygen"/>
                    <a:ea typeface="Oxygen"/>
                    <a:cs typeface="Oxygen"/>
                    <a:sym typeface="Oxygen"/>
                  </a:rPr>
                  <a:t>Towards a trapped electron quantum computer</a:t>
                </a:r>
                <a:endParaRPr b="1" sz="2400"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trapped electrons are the better ions</a:t>
            </a:r>
            <a:endParaRPr/>
          </a:p>
        </p:txBody>
      </p:sp>
      <p:grpSp>
        <p:nvGrpSpPr>
          <p:cNvPr id="239" name="Google Shape;239;p24"/>
          <p:cNvGrpSpPr/>
          <p:nvPr/>
        </p:nvGrpSpPr>
        <p:grpSpPr>
          <a:xfrm>
            <a:off x="1755725" y="1774525"/>
            <a:ext cx="8009025" cy="1640599"/>
            <a:chOff x="1755725" y="1545925"/>
            <a:chExt cx="8009025" cy="1640599"/>
          </a:xfrm>
        </p:grpSpPr>
        <p:sp>
          <p:nvSpPr>
            <p:cNvPr id="240" name="Google Shape;240;p24"/>
            <p:cNvSpPr txBox="1"/>
            <p:nvPr/>
          </p:nvSpPr>
          <p:spPr>
            <a:xfrm>
              <a:off x="2433050" y="1545925"/>
              <a:ext cx="7331700" cy="8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41" name="Google Shape;241;p24"/>
            <p:cNvPicPr preferRelativeResize="0"/>
            <p:nvPr/>
          </p:nvPicPr>
          <p:blipFill rotWithShape="1">
            <a:blip r:embed="rId3">
              <a:alphaModFix/>
            </a:blip>
            <a:srcRect b="-111650" l="115690" r="-115690" t="111650"/>
            <a:stretch/>
          </p:blipFill>
          <p:spPr>
            <a:xfrm>
              <a:off x="6917550" y="2363224"/>
              <a:ext cx="1200250" cy="82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4"/>
            <p:cNvSpPr txBox="1"/>
            <p:nvPr/>
          </p:nvSpPr>
          <p:spPr>
            <a:xfrm>
              <a:off x="1755725" y="1563400"/>
              <a:ext cx="5485800" cy="15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Electrons are simple and light: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Char char="-"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Spin ½: ideal qubit 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=&gt; high-fidelity operation feasible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=&gt; all-electronic control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Char char="-"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Lightest charged particle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=&gt; small mass speeds up operations 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/>
          <p:nvPr/>
        </p:nvSpPr>
        <p:spPr>
          <a:xfrm>
            <a:off x="2028775" y="1278925"/>
            <a:ext cx="5168232" cy="6913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101823">
              <a:srgbClr val="808080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Idea: replace the ions in an </a:t>
            </a:r>
            <a:endParaRPr sz="1800">
              <a:latin typeface="Oxygen"/>
              <a:ea typeface="Oxygen"/>
              <a:cs typeface="Oxygen"/>
              <a:sym typeface="Oxygen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xygen"/>
                <a:ea typeface="Oxygen"/>
                <a:cs typeface="Oxygen"/>
                <a:sym typeface="Oxygen"/>
              </a:rPr>
              <a:t>  ion-trap quantum computer with electrons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1877475" y="2775075"/>
            <a:ext cx="6023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Retain good features of the trapped ion approach while addressing its challenges.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9954" l="0" r="0" t="9962"/>
          <a:stretch/>
        </p:blipFill>
        <p:spPr>
          <a:xfrm>
            <a:off x="993240" y="2150820"/>
            <a:ext cx="7217280" cy="298242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/>
          <p:nvPr/>
        </p:nvSpPr>
        <p:spPr>
          <a:xfrm>
            <a:off x="145800" y="653951"/>
            <a:ext cx="3697542" cy="1496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101823">
              <a:srgbClr val="808080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Expected features: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All electronic operation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Gate speed: 10 - 100 ns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Coherence time: &gt;1 s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Temperature: 0.1-4 K  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  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4044600" y="659352"/>
            <a:ext cx="4883382" cy="12177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101823">
              <a:srgbClr val="808080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Advantages over ions: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no lasers, no optics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easy interface to circuit based QIP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- 10</a:t>
            </a:r>
            <a:r>
              <a:rPr b="0" baseline="3000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2 </a:t>
            </a: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- 10</a:t>
            </a:r>
            <a:r>
              <a:rPr b="0" baseline="3000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3</a:t>
            </a: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times faster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0" y="-540"/>
            <a:ext cx="9121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Vision: an electron quantum computer</a:t>
            </a:r>
            <a:endParaRPr b="0" sz="2800" strike="noStrike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4044600" y="2029450"/>
            <a:ext cx="4883382" cy="12177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101823">
              <a:srgbClr val="808080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Advantages over superconducting qubits: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less stringent cooling requirements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much improved coherence times 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- higher connectivity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2323075" y="3514050"/>
            <a:ext cx="3879090" cy="6457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101823">
              <a:srgbClr val="808080"/>
            </a:outerShdw>
          </a:effectLst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Catch: nobody has tried trapping</a:t>
            </a:r>
            <a:br>
              <a:rPr lang="en" sz="1800">
                <a:latin typeface="Arial"/>
                <a:ea typeface="Arial"/>
                <a:cs typeface="Arial"/>
                <a:sym typeface="Arial"/>
              </a:rPr>
            </a:b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	      electrons in a Paul trap yet.  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ions to electrons</a:t>
            </a:r>
            <a:endParaRPr/>
          </a:p>
        </p:txBody>
      </p:sp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311700" y="1152475"/>
            <a:ext cx="3513300" cy="186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Ion </a:t>
            </a:r>
            <a:r>
              <a:rPr b="1" lang="en"/>
              <a:t>qubits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Optical frequencies (lasers, optics,</a:t>
            </a:r>
            <a:r>
              <a:rPr lang="en"/>
              <a:t> </a:t>
            </a:r>
            <a:r>
              <a:rPr lang="en"/>
              <a:t>electrooptics)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rf (20-40 MHz)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Room temperature (300 K)</a:t>
            </a:r>
            <a:endParaRPr/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5246100" y="1152475"/>
            <a:ext cx="3586200" cy="1861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Electron </a:t>
            </a:r>
            <a:r>
              <a:rPr b="1" lang="en"/>
              <a:t>qubits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Microwave frequencies (GHz electronics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μw (10-20 GHz)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Cryogenic (1 K)</a:t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4023800" y="1973250"/>
            <a:ext cx="1113300" cy="4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4315350" y="1449800"/>
            <a:ext cx="4389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3427550" y="2538825"/>
            <a:ext cx="2305800" cy="430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66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66CC"/>
                </a:solidFill>
                <a:latin typeface="Open Sans"/>
                <a:ea typeface="Open Sans"/>
                <a:cs typeface="Open Sans"/>
                <a:sym typeface="Open Sans"/>
              </a:rPr>
              <a:t>~ USD 10</a:t>
            </a:r>
            <a:r>
              <a:rPr b="1" baseline="30000" lang="en">
                <a:solidFill>
                  <a:srgbClr val="0066CC"/>
                </a:solidFill>
                <a:latin typeface="Open Sans"/>
                <a:ea typeface="Open Sans"/>
                <a:cs typeface="Open Sans"/>
                <a:sym typeface="Open Sans"/>
              </a:rPr>
              <a:t>6 </a:t>
            </a:r>
            <a:r>
              <a:rPr b="1" lang="en">
                <a:solidFill>
                  <a:srgbClr val="0066CC"/>
                </a:solidFill>
                <a:latin typeface="Open Sans"/>
                <a:ea typeface="Open Sans"/>
                <a:cs typeface="Open Sans"/>
                <a:sym typeface="Open Sans"/>
              </a:rPr>
              <a:t>+ a few years </a:t>
            </a:r>
            <a:endParaRPr b="1">
              <a:solidFill>
                <a:srgbClr val="0066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27"/>
          <p:cNvSpPr/>
          <p:nvPr/>
        </p:nvSpPr>
        <p:spPr>
          <a:xfrm flipH="1" rot="10800000">
            <a:off x="1134825" y="3258750"/>
            <a:ext cx="1954800" cy="1232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 flipH="1" rot="5400000">
            <a:off x="6356400" y="2877725"/>
            <a:ext cx="1199100" cy="1789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 txBox="1"/>
          <p:nvPr>
            <p:ph idx="1" type="body"/>
          </p:nvPr>
        </p:nvSpPr>
        <p:spPr>
          <a:xfrm>
            <a:off x="3447350" y="3510500"/>
            <a:ext cx="2266200" cy="10203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Trapped electrons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1-2 GHz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Room temperature</a:t>
            </a:r>
            <a:endParaRPr sz="1400"/>
          </a:p>
        </p:txBody>
      </p:sp>
      <p:sp>
        <p:nvSpPr>
          <p:cNvPr id="272" name="Google Shape;272;p27"/>
          <p:cNvSpPr txBox="1"/>
          <p:nvPr/>
        </p:nvSpPr>
        <p:spPr>
          <a:xfrm>
            <a:off x="3460575" y="4570675"/>
            <a:ext cx="2266200" cy="420300"/>
          </a:xfrm>
          <a:prstGeom prst="rect">
            <a:avLst/>
          </a:prstGeom>
          <a:noFill/>
          <a:ln cap="flat" cmpd="sng" w="28575">
            <a:solidFill>
              <a:srgbClr val="729F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29FCF"/>
                </a:solidFill>
                <a:latin typeface="Open Sans"/>
                <a:ea typeface="Open Sans"/>
                <a:cs typeface="Open Sans"/>
                <a:sym typeface="Open Sans"/>
              </a:rPr>
              <a:t>~ USD 10</a:t>
            </a:r>
            <a:r>
              <a:rPr b="1" baseline="30000" lang="en">
                <a:solidFill>
                  <a:srgbClr val="729FCF"/>
                </a:solidFill>
                <a:latin typeface="Open Sans"/>
                <a:ea typeface="Open Sans"/>
                <a:cs typeface="Open Sans"/>
                <a:sym typeface="Open Sans"/>
              </a:rPr>
              <a:t>5 </a:t>
            </a:r>
            <a:r>
              <a:rPr b="1" lang="en">
                <a:solidFill>
                  <a:srgbClr val="729FCF"/>
                </a:solidFill>
                <a:latin typeface="Open Sans"/>
                <a:ea typeface="Open Sans"/>
                <a:cs typeface="Open Sans"/>
                <a:sym typeface="Open Sans"/>
              </a:rPr>
              <a:t>+ one year?</a:t>
            </a:r>
            <a:endParaRPr b="1">
              <a:solidFill>
                <a:srgbClr val="729FC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Trapping electrons</a:t>
            </a:r>
            <a:endParaRPr/>
          </a:p>
        </p:txBody>
      </p:sp>
      <p:sp>
        <p:nvSpPr>
          <p:cNvPr id="278" name="Google Shape;278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Electron trap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Electron source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Electron detector</a:t>
            </a:r>
            <a:endParaRPr/>
          </a:p>
        </p:txBody>
      </p:sp>
      <p:sp>
        <p:nvSpPr>
          <p:cNvPr id="279" name="Google Shape;279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What do we need?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trap: basic considerations</a:t>
            </a: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598150" y="2674613"/>
            <a:ext cx="572700" cy="5727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2294425" y="2674613"/>
            <a:ext cx="572700" cy="5727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1446288" y="1879493"/>
            <a:ext cx="572700" cy="5727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/>
          <p:nvPr/>
        </p:nvSpPr>
        <p:spPr>
          <a:xfrm>
            <a:off x="1446288" y="3463113"/>
            <a:ext cx="572700" cy="572700"/>
          </a:xfrm>
          <a:prstGeom prst="ellipse">
            <a:avLst/>
          </a:prstGeom>
          <a:solidFill>
            <a:srgbClr val="D9D9D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9"/>
          <p:cNvSpPr/>
          <p:nvPr/>
        </p:nvSpPr>
        <p:spPr>
          <a:xfrm>
            <a:off x="7376626" y="1906975"/>
            <a:ext cx="1543800" cy="36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4984576" y="1906975"/>
            <a:ext cx="1543800" cy="36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7376626" y="3659575"/>
            <a:ext cx="1543800" cy="36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4984576" y="3659575"/>
            <a:ext cx="1543800" cy="36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7502326" y="2872675"/>
            <a:ext cx="14181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4984576" y="2872750"/>
            <a:ext cx="1418100" cy="169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5713451" y="2874400"/>
            <a:ext cx="695750" cy="172275"/>
          </a:xfrm>
          <a:custGeom>
            <a:rect b="b" l="l" r="r" t="t"/>
            <a:pathLst>
              <a:path extrusionOk="0" h="6891" w="27830">
                <a:moveTo>
                  <a:pt x="0" y="0"/>
                </a:moveTo>
                <a:lnTo>
                  <a:pt x="27830" y="0"/>
                </a:lnTo>
                <a:lnTo>
                  <a:pt x="27830" y="6891"/>
                </a:lnTo>
                <a:lnTo>
                  <a:pt x="265" y="6891"/>
                </a:ln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Google Shape;296;p29"/>
          <p:cNvSpPr/>
          <p:nvPr/>
        </p:nvSpPr>
        <p:spPr>
          <a:xfrm flipH="1">
            <a:off x="7502326" y="2871438"/>
            <a:ext cx="695750" cy="172275"/>
          </a:xfrm>
          <a:custGeom>
            <a:rect b="b" l="l" r="r" t="t"/>
            <a:pathLst>
              <a:path extrusionOk="0" h="6891" w="27830">
                <a:moveTo>
                  <a:pt x="0" y="0"/>
                </a:moveTo>
                <a:lnTo>
                  <a:pt x="27830" y="0"/>
                </a:lnTo>
                <a:lnTo>
                  <a:pt x="27830" y="6891"/>
                </a:lnTo>
                <a:lnTo>
                  <a:pt x="265" y="6891"/>
                </a:ln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Google Shape;297;p29"/>
          <p:cNvSpPr/>
          <p:nvPr/>
        </p:nvSpPr>
        <p:spPr>
          <a:xfrm>
            <a:off x="5713451" y="1907000"/>
            <a:ext cx="815000" cy="364425"/>
          </a:xfrm>
          <a:custGeom>
            <a:rect b="b" l="l" r="r" t="t"/>
            <a:pathLst>
              <a:path extrusionOk="0" h="14577" w="32600">
                <a:moveTo>
                  <a:pt x="0" y="0"/>
                </a:moveTo>
                <a:lnTo>
                  <a:pt x="32600" y="0"/>
                </a:lnTo>
                <a:lnTo>
                  <a:pt x="32600" y="14577"/>
                </a:lnTo>
                <a:lnTo>
                  <a:pt x="265" y="14577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" name="Google Shape;298;p29"/>
          <p:cNvSpPr/>
          <p:nvPr/>
        </p:nvSpPr>
        <p:spPr>
          <a:xfrm flipH="1">
            <a:off x="7376626" y="1907013"/>
            <a:ext cx="815000" cy="364425"/>
          </a:xfrm>
          <a:custGeom>
            <a:rect b="b" l="l" r="r" t="t"/>
            <a:pathLst>
              <a:path extrusionOk="0" h="14577" w="32600">
                <a:moveTo>
                  <a:pt x="0" y="0"/>
                </a:moveTo>
                <a:lnTo>
                  <a:pt x="32600" y="0"/>
                </a:lnTo>
                <a:lnTo>
                  <a:pt x="32600" y="14577"/>
                </a:lnTo>
                <a:lnTo>
                  <a:pt x="265" y="14577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Google Shape;299;p29"/>
          <p:cNvSpPr/>
          <p:nvPr/>
        </p:nvSpPr>
        <p:spPr>
          <a:xfrm>
            <a:off x="5713451" y="3659600"/>
            <a:ext cx="815000" cy="364425"/>
          </a:xfrm>
          <a:custGeom>
            <a:rect b="b" l="l" r="r" t="t"/>
            <a:pathLst>
              <a:path extrusionOk="0" h="14577" w="32600">
                <a:moveTo>
                  <a:pt x="0" y="0"/>
                </a:moveTo>
                <a:lnTo>
                  <a:pt x="32600" y="0"/>
                </a:lnTo>
                <a:lnTo>
                  <a:pt x="32600" y="14577"/>
                </a:lnTo>
                <a:lnTo>
                  <a:pt x="265" y="14577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Google Shape;300;p29"/>
          <p:cNvSpPr/>
          <p:nvPr/>
        </p:nvSpPr>
        <p:spPr>
          <a:xfrm flipH="1">
            <a:off x="7376626" y="3659613"/>
            <a:ext cx="815000" cy="364425"/>
          </a:xfrm>
          <a:custGeom>
            <a:rect b="b" l="l" r="r" t="t"/>
            <a:pathLst>
              <a:path extrusionOk="0" h="14577" w="32600">
                <a:moveTo>
                  <a:pt x="0" y="0"/>
                </a:moveTo>
                <a:lnTo>
                  <a:pt x="32600" y="0"/>
                </a:lnTo>
                <a:lnTo>
                  <a:pt x="32600" y="14577"/>
                </a:lnTo>
                <a:lnTo>
                  <a:pt x="265" y="14577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1" name="Google Shape;301;p29"/>
          <p:cNvSpPr/>
          <p:nvPr/>
        </p:nvSpPr>
        <p:spPr>
          <a:xfrm>
            <a:off x="3487075" y="2725775"/>
            <a:ext cx="1113300" cy="407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6894111" y="2899332"/>
            <a:ext cx="123300" cy="1233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6919787" y="2953903"/>
            <a:ext cx="72000" cy="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1670999" y="2896019"/>
            <a:ext cx="123300" cy="1233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/>
          <p:nvPr/>
        </p:nvSpPr>
        <p:spPr>
          <a:xfrm>
            <a:off x="1696675" y="2950591"/>
            <a:ext cx="72000" cy="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 rot="10800000">
            <a:off x="1192663" y="2484716"/>
            <a:ext cx="405616" cy="407091"/>
          </a:xfrm>
          <a:custGeom>
            <a:rect b="b" l="l" r="r" t="t"/>
            <a:pathLst>
              <a:path extrusionOk="0" h="73152" w="72887">
                <a:moveTo>
                  <a:pt x="0" y="73152"/>
                </a:moveTo>
                <a:cubicBezTo>
                  <a:pt x="88" y="71739"/>
                  <a:pt x="177" y="67852"/>
                  <a:pt x="530" y="64671"/>
                </a:cubicBezTo>
                <a:cubicBezTo>
                  <a:pt x="884" y="61491"/>
                  <a:pt x="1282" y="57117"/>
                  <a:pt x="2121" y="54069"/>
                </a:cubicBezTo>
                <a:cubicBezTo>
                  <a:pt x="2960" y="51021"/>
                  <a:pt x="4197" y="49431"/>
                  <a:pt x="5566" y="46383"/>
                </a:cubicBezTo>
                <a:cubicBezTo>
                  <a:pt x="6935" y="43335"/>
                  <a:pt x="8084" y="39492"/>
                  <a:pt x="10337" y="35781"/>
                </a:cubicBezTo>
                <a:cubicBezTo>
                  <a:pt x="12590" y="32070"/>
                  <a:pt x="15858" y="27697"/>
                  <a:pt x="19083" y="24119"/>
                </a:cubicBezTo>
                <a:cubicBezTo>
                  <a:pt x="22308" y="20541"/>
                  <a:pt x="26019" y="17007"/>
                  <a:pt x="29685" y="14312"/>
                </a:cubicBezTo>
                <a:cubicBezTo>
                  <a:pt x="33352" y="11617"/>
                  <a:pt x="36709" y="9983"/>
                  <a:pt x="41082" y="7951"/>
                </a:cubicBezTo>
                <a:cubicBezTo>
                  <a:pt x="45455" y="5919"/>
                  <a:pt x="50623" y="3445"/>
                  <a:pt x="55924" y="2120"/>
                </a:cubicBezTo>
                <a:cubicBezTo>
                  <a:pt x="61225" y="795"/>
                  <a:pt x="70060" y="353"/>
                  <a:pt x="72887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07" name="Google Shape;307;p29"/>
          <p:cNvSpPr/>
          <p:nvPr/>
        </p:nvSpPr>
        <p:spPr>
          <a:xfrm flipH="1" rot="10800000">
            <a:off x="1853384" y="2484722"/>
            <a:ext cx="414545" cy="407091"/>
          </a:xfrm>
          <a:custGeom>
            <a:rect b="b" l="l" r="r" t="t"/>
            <a:pathLst>
              <a:path extrusionOk="0" h="73152" w="72887">
                <a:moveTo>
                  <a:pt x="0" y="73152"/>
                </a:moveTo>
                <a:cubicBezTo>
                  <a:pt x="88" y="71739"/>
                  <a:pt x="177" y="67852"/>
                  <a:pt x="530" y="64671"/>
                </a:cubicBezTo>
                <a:cubicBezTo>
                  <a:pt x="884" y="61491"/>
                  <a:pt x="1282" y="57117"/>
                  <a:pt x="2121" y="54069"/>
                </a:cubicBezTo>
                <a:cubicBezTo>
                  <a:pt x="2960" y="51021"/>
                  <a:pt x="4197" y="49431"/>
                  <a:pt x="5566" y="46383"/>
                </a:cubicBezTo>
                <a:cubicBezTo>
                  <a:pt x="6935" y="43335"/>
                  <a:pt x="8084" y="39492"/>
                  <a:pt x="10337" y="35781"/>
                </a:cubicBezTo>
                <a:cubicBezTo>
                  <a:pt x="12590" y="32070"/>
                  <a:pt x="15858" y="27697"/>
                  <a:pt x="19083" y="24119"/>
                </a:cubicBezTo>
                <a:cubicBezTo>
                  <a:pt x="22308" y="20541"/>
                  <a:pt x="26019" y="17007"/>
                  <a:pt x="29685" y="14312"/>
                </a:cubicBezTo>
                <a:cubicBezTo>
                  <a:pt x="33352" y="11617"/>
                  <a:pt x="36709" y="9983"/>
                  <a:pt x="41082" y="7951"/>
                </a:cubicBezTo>
                <a:cubicBezTo>
                  <a:pt x="45455" y="5919"/>
                  <a:pt x="50623" y="3445"/>
                  <a:pt x="55924" y="2120"/>
                </a:cubicBezTo>
                <a:cubicBezTo>
                  <a:pt x="61225" y="795"/>
                  <a:pt x="70060" y="353"/>
                  <a:pt x="72887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08" name="Google Shape;308;p29"/>
          <p:cNvSpPr/>
          <p:nvPr/>
        </p:nvSpPr>
        <p:spPr>
          <a:xfrm flipH="1">
            <a:off x="1195006" y="3046817"/>
            <a:ext cx="405616" cy="407091"/>
          </a:xfrm>
          <a:custGeom>
            <a:rect b="b" l="l" r="r" t="t"/>
            <a:pathLst>
              <a:path extrusionOk="0" h="73152" w="72887">
                <a:moveTo>
                  <a:pt x="0" y="73152"/>
                </a:moveTo>
                <a:cubicBezTo>
                  <a:pt x="88" y="71739"/>
                  <a:pt x="177" y="67852"/>
                  <a:pt x="530" y="64671"/>
                </a:cubicBezTo>
                <a:cubicBezTo>
                  <a:pt x="884" y="61491"/>
                  <a:pt x="1282" y="57117"/>
                  <a:pt x="2121" y="54069"/>
                </a:cubicBezTo>
                <a:cubicBezTo>
                  <a:pt x="2960" y="51021"/>
                  <a:pt x="4197" y="49431"/>
                  <a:pt x="5566" y="46383"/>
                </a:cubicBezTo>
                <a:cubicBezTo>
                  <a:pt x="6935" y="43335"/>
                  <a:pt x="8084" y="39492"/>
                  <a:pt x="10337" y="35781"/>
                </a:cubicBezTo>
                <a:cubicBezTo>
                  <a:pt x="12590" y="32070"/>
                  <a:pt x="15858" y="27697"/>
                  <a:pt x="19083" y="24119"/>
                </a:cubicBezTo>
                <a:cubicBezTo>
                  <a:pt x="22308" y="20541"/>
                  <a:pt x="26019" y="17007"/>
                  <a:pt x="29685" y="14312"/>
                </a:cubicBezTo>
                <a:cubicBezTo>
                  <a:pt x="33352" y="11617"/>
                  <a:pt x="36709" y="9983"/>
                  <a:pt x="41082" y="7951"/>
                </a:cubicBezTo>
                <a:cubicBezTo>
                  <a:pt x="45455" y="5919"/>
                  <a:pt x="50623" y="3445"/>
                  <a:pt x="55924" y="2120"/>
                </a:cubicBezTo>
                <a:cubicBezTo>
                  <a:pt x="61225" y="795"/>
                  <a:pt x="70060" y="353"/>
                  <a:pt x="72887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09" name="Google Shape;309;p29"/>
          <p:cNvSpPr/>
          <p:nvPr/>
        </p:nvSpPr>
        <p:spPr>
          <a:xfrm>
            <a:off x="1855725" y="3046811"/>
            <a:ext cx="414545" cy="407091"/>
          </a:xfrm>
          <a:custGeom>
            <a:rect b="b" l="l" r="r" t="t"/>
            <a:pathLst>
              <a:path extrusionOk="0" h="73152" w="72887">
                <a:moveTo>
                  <a:pt x="0" y="73152"/>
                </a:moveTo>
                <a:cubicBezTo>
                  <a:pt x="88" y="71739"/>
                  <a:pt x="177" y="67852"/>
                  <a:pt x="530" y="64671"/>
                </a:cubicBezTo>
                <a:cubicBezTo>
                  <a:pt x="884" y="61491"/>
                  <a:pt x="1282" y="57117"/>
                  <a:pt x="2121" y="54069"/>
                </a:cubicBezTo>
                <a:cubicBezTo>
                  <a:pt x="2960" y="51021"/>
                  <a:pt x="4197" y="49431"/>
                  <a:pt x="5566" y="46383"/>
                </a:cubicBezTo>
                <a:cubicBezTo>
                  <a:pt x="6935" y="43335"/>
                  <a:pt x="8084" y="39492"/>
                  <a:pt x="10337" y="35781"/>
                </a:cubicBezTo>
                <a:cubicBezTo>
                  <a:pt x="12590" y="32070"/>
                  <a:pt x="15858" y="27697"/>
                  <a:pt x="19083" y="24119"/>
                </a:cubicBezTo>
                <a:cubicBezTo>
                  <a:pt x="22308" y="20541"/>
                  <a:pt x="26019" y="17007"/>
                  <a:pt x="29685" y="14312"/>
                </a:cubicBezTo>
                <a:cubicBezTo>
                  <a:pt x="33352" y="11617"/>
                  <a:pt x="36709" y="9983"/>
                  <a:pt x="41082" y="7951"/>
                </a:cubicBezTo>
                <a:cubicBezTo>
                  <a:pt x="45455" y="5919"/>
                  <a:pt x="50623" y="3445"/>
                  <a:pt x="55924" y="2120"/>
                </a:cubicBezTo>
                <a:cubicBezTo>
                  <a:pt x="61225" y="795"/>
                  <a:pt x="70060" y="353"/>
                  <a:pt x="72887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10" name="Google Shape;310;p29"/>
          <p:cNvSpPr txBox="1"/>
          <p:nvPr/>
        </p:nvSpPr>
        <p:spPr>
          <a:xfrm>
            <a:off x="677200" y="2630525"/>
            <a:ext cx="414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~</a:t>
            </a:r>
            <a:endParaRPr b="1" sz="3000">
              <a:solidFill>
                <a:srgbClr val="CC412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2374192" y="2630525"/>
            <a:ext cx="414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~</a:t>
            </a:r>
            <a:endParaRPr b="1" sz="3000">
              <a:solidFill>
                <a:srgbClr val="CC412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29"/>
          <p:cNvSpPr/>
          <p:nvPr/>
        </p:nvSpPr>
        <p:spPr>
          <a:xfrm rot="9000176">
            <a:off x="6413853" y="2381848"/>
            <a:ext cx="405652" cy="407127"/>
          </a:xfrm>
          <a:custGeom>
            <a:rect b="b" l="l" r="r" t="t"/>
            <a:pathLst>
              <a:path extrusionOk="0" h="73152" w="72887">
                <a:moveTo>
                  <a:pt x="0" y="73152"/>
                </a:moveTo>
                <a:cubicBezTo>
                  <a:pt x="88" y="71739"/>
                  <a:pt x="177" y="67852"/>
                  <a:pt x="530" y="64671"/>
                </a:cubicBezTo>
                <a:cubicBezTo>
                  <a:pt x="884" y="61491"/>
                  <a:pt x="1282" y="57117"/>
                  <a:pt x="2121" y="54069"/>
                </a:cubicBezTo>
                <a:cubicBezTo>
                  <a:pt x="2960" y="51021"/>
                  <a:pt x="4197" y="49431"/>
                  <a:pt x="5566" y="46383"/>
                </a:cubicBezTo>
                <a:cubicBezTo>
                  <a:pt x="6935" y="43335"/>
                  <a:pt x="8084" y="39492"/>
                  <a:pt x="10337" y="35781"/>
                </a:cubicBezTo>
                <a:cubicBezTo>
                  <a:pt x="12590" y="32070"/>
                  <a:pt x="15858" y="27697"/>
                  <a:pt x="19083" y="24119"/>
                </a:cubicBezTo>
                <a:cubicBezTo>
                  <a:pt x="22308" y="20541"/>
                  <a:pt x="26019" y="17007"/>
                  <a:pt x="29685" y="14312"/>
                </a:cubicBezTo>
                <a:cubicBezTo>
                  <a:pt x="33352" y="11617"/>
                  <a:pt x="36709" y="9983"/>
                  <a:pt x="41082" y="7951"/>
                </a:cubicBezTo>
                <a:cubicBezTo>
                  <a:pt x="45455" y="5919"/>
                  <a:pt x="50623" y="3445"/>
                  <a:pt x="55924" y="2120"/>
                </a:cubicBezTo>
                <a:cubicBezTo>
                  <a:pt x="61225" y="795"/>
                  <a:pt x="70060" y="353"/>
                  <a:pt x="72887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13" name="Google Shape;313;p29"/>
          <p:cNvSpPr/>
          <p:nvPr/>
        </p:nvSpPr>
        <p:spPr>
          <a:xfrm flipH="1" rot="-9000176">
            <a:off x="7138378" y="2367898"/>
            <a:ext cx="405652" cy="407127"/>
          </a:xfrm>
          <a:custGeom>
            <a:rect b="b" l="l" r="r" t="t"/>
            <a:pathLst>
              <a:path extrusionOk="0" h="73152" w="72887">
                <a:moveTo>
                  <a:pt x="0" y="73152"/>
                </a:moveTo>
                <a:cubicBezTo>
                  <a:pt x="88" y="71739"/>
                  <a:pt x="177" y="67852"/>
                  <a:pt x="530" y="64671"/>
                </a:cubicBezTo>
                <a:cubicBezTo>
                  <a:pt x="884" y="61491"/>
                  <a:pt x="1282" y="57117"/>
                  <a:pt x="2121" y="54069"/>
                </a:cubicBezTo>
                <a:cubicBezTo>
                  <a:pt x="2960" y="51021"/>
                  <a:pt x="4197" y="49431"/>
                  <a:pt x="5566" y="46383"/>
                </a:cubicBezTo>
                <a:cubicBezTo>
                  <a:pt x="6935" y="43335"/>
                  <a:pt x="8084" y="39492"/>
                  <a:pt x="10337" y="35781"/>
                </a:cubicBezTo>
                <a:cubicBezTo>
                  <a:pt x="12590" y="32070"/>
                  <a:pt x="15858" y="27697"/>
                  <a:pt x="19083" y="24119"/>
                </a:cubicBezTo>
                <a:cubicBezTo>
                  <a:pt x="22308" y="20541"/>
                  <a:pt x="26019" y="17007"/>
                  <a:pt x="29685" y="14312"/>
                </a:cubicBezTo>
                <a:cubicBezTo>
                  <a:pt x="33352" y="11617"/>
                  <a:pt x="36709" y="9983"/>
                  <a:pt x="41082" y="7951"/>
                </a:cubicBezTo>
                <a:cubicBezTo>
                  <a:pt x="45455" y="5919"/>
                  <a:pt x="50623" y="3445"/>
                  <a:pt x="55924" y="2120"/>
                </a:cubicBezTo>
                <a:cubicBezTo>
                  <a:pt x="61225" y="795"/>
                  <a:pt x="70060" y="353"/>
                  <a:pt x="72887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14" name="Google Shape;314;p29"/>
          <p:cNvSpPr/>
          <p:nvPr/>
        </p:nvSpPr>
        <p:spPr>
          <a:xfrm flipH="1" rot="1799824">
            <a:off x="6390666" y="3207023"/>
            <a:ext cx="405652" cy="407127"/>
          </a:xfrm>
          <a:custGeom>
            <a:rect b="b" l="l" r="r" t="t"/>
            <a:pathLst>
              <a:path extrusionOk="0" h="73152" w="72887">
                <a:moveTo>
                  <a:pt x="0" y="73152"/>
                </a:moveTo>
                <a:cubicBezTo>
                  <a:pt x="88" y="71739"/>
                  <a:pt x="177" y="67852"/>
                  <a:pt x="530" y="64671"/>
                </a:cubicBezTo>
                <a:cubicBezTo>
                  <a:pt x="884" y="61491"/>
                  <a:pt x="1282" y="57117"/>
                  <a:pt x="2121" y="54069"/>
                </a:cubicBezTo>
                <a:cubicBezTo>
                  <a:pt x="2960" y="51021"/>
                  <a:pt x="4197" y="49431"/>
                  <a:pt x="5566" y="46383"/>
                </a:cubicBezTo>
                <a:cubicBezTo>
                  <a:pt x="6935" y="43335"/>
                  <a:pt x="8084" y="39492"/>
                  <a:pt x="10337" y="35781"/>
                </a:cubicBezTo>
                <a:cubicBezTo>
                  <a:pt x="12590" y="32070"/>
                  <a:pt x="15858" y="27697"/>
                  <a:pt x="19083" y="24119"/>
                </a:cubicBezTo>
                <a:cubicBezTo>
                  <a:pt x="22308" y="20541"/>
                  <a:pt x="26019" y="17007"/>
                  <a:pt x="29685" y="14312"/>
                </a:cubicBezTo>
                <a:cubicBezTo>
                  <a:pt x="33352" y="11617"/>
                  <a:pt x="36709" y="9983"/>
                  <a:pt x="41082" y="7951"/>
                </a:cubicBezTo>
                <a:cubicBezTo>
                  <a:pt x="45455" y="5919"/>
                  <a:pt x="50623" y="3445"/>
                  <a:pt x="55924" y="2120"/>
                </a:cubicBezTo>
                <a:cubicBezTo>
                  <a:pt x="61225" y="795"/>
                  <a:pt x="70060" y="353"/>
                  <a:pt x="72887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  <p:sp>
        <p:nvSpPr>
          <p:cNvPr id="315" name="Google Shape;315;p29"/>
          <p:cNvSpPr/>
          <p:nvPr/>
        </p:nvSpPr>
        <p:spPr>
          <a:xfrm rot="-1799824">
            <a:off x="7115191" y="3220973"/>
            <a:ext cx="405652" cy="407127"/>
          </a:xfrm>
          <a:custGeom>
            <a:rect b="b" l="l" r="r" t="t"/>
            <a:pathLst>
              <a:path extrusionOk="0" h="73152" w="72887">
                <a:moveTo>
                  <a:pt x="0" y="73152"/>
                </a:moveTo>
                <a:cubicBezTo>
                  <a:pt x="88" y="71739"/>
                  <a:pt x="177" y="67852"/>
                  <a:pt x="530" y="64671"/>
                </a:cubicBezTo>
                <a:cubicBezTo>
                  <a:pt x="884" y="61491"/>
                  <a:pt x="1282" y="57117"/>
                  <a:pt x="2121" y="54069"/>
                </a:cubicBezTo>
                <a:cubicBezTo>
                  <a:pt x="2960" y="51021"/>
                  <a:pt x="4197" y="49431"/>
                  <a:pt x="5566" y="46383"/>
                </a:cubicBezTo>
                <a:cubicBezTo>
                  <a:pt x="6935" y="43335"/>
                  <a:pt x="8084" y="39492"/>
                  <a:pt x="10337" y="35781"/>
                </a:cubicBezTo>
                <a:cubicBezTo>
                  <a:pt x="12590" y="32070"/>
                  <a:pt x="15858" y="27697"/>
                  <a:pt x="19083" y="24119"/>
                </a:cubicBezTo>
                <a:cubicBezTo>
                  <a:pt x="22308" y="20541"/>
                  <a:pt x="26019" y="17007"/>
                  <a:pt x="29685" y="14312"/>
                </a:cubicBezTo>
                <a:cubicBezTo>
                  <a:pt x="33352" y="11617"/>
                  <a:pt x="36709" y="9983"/>
                  <a:pt x="41082" y="7951"/>
                </a:cubicBezTo>
                <a:cubicBezTo>
                  <a:pt x="45455" y="5919"/>
                  <a:pt x="50623" y="3445"/>
                  <a:pt x="55924" y="2120"/>
                </a:cubicBezTo>
                <a:cubicBezTo>
                  <a:pt x="61225" y="795"/>
                  <a:pt x="70060" y="353"/>
                  <a:pt x="72887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52" y="1176751"/>
            <a:ext cx="469847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trap: Design based on PCB</a:t>
            </a:r>
            <a:endParaRPr/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70699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>
            <p:ph idx="1" type="body"/>
          </p:nvPr>
        </p:nvSpPr>
        <p:spPr>
          <a:xfrm>
            <a:off x="5196625" y="1152475"/>
            <a:ext cx="3635700" cy="24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considerations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</a:t>
            </a:r>
            <a:r>
              <a:rPr lang="en"/>
              <a:t>μw properties: RO4003C substrate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Thickness (1, 0.2, 1) mm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 1.27 mm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Slots (0.8, 1, 0.8) mm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Smallest features ~ 150 μm</a:t>
            </a:r>
            <a:endParaRPr/>
          </a:p>
        </p:txBody>
      </p:sp>
      <p:sp>
        <p:nvSpPr>
          <p:cNvPr id="324" name="Google Shape;324;p30"/>
          <p:cNvSpPr txBox="1"/>
          <p:nvPr>
            <p:ph idx="1" type="body"/>
          </p:nvPr>
        </p:nvSpPr>
        <p:spPr>
          <a:xfrm>
            <a:off x="5196625" y="3743275"/>
            <a:ext cx="3635700" cy="12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 trapping potential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90 V @ 1.6 GHz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0699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trap: Design based on PCB</a:t>
            </a:r>
            <a:endParaRPr/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925" y="934025"/>
            <a:ext cx="2660606" cy="212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900" y="3008200"/>
            <a:ext cx="2591797" cy="21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3067650" y="2388550"/>
            <a:ext cx="2858875" cy="9275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1.3 eV → 15,000 K</a:t>
            </a:r>
            <a:endParaRPr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trap: Board layout</a:t>
            </a:r>
            <a:endParaRPr/>
          </a:p>
        </p:txBody>
      </p:sp>
      <p:pic>
        <p:nvPicPr>
          <p:cNvPr id="339" name="Google Shape;3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54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056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6">
            <a:alphaModFix/>
          </a:blip>
          <a:srcRect b="23717" l="0" r="0" t="22840"/>
          <a:stretch/>
        </p:blipFill>
        <p:spPr>
          <a:xfrm>
            <a:off x="4951450" y="2615975"/>
            <a:ext cx="3591351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 rotWithShape="1">
          <a:blip r:embed="rId7">
            <a:alphaModFix/>
          </a:blip>
          <a:srcRect b="20562" l="0" r="0" t="19799"/>
          <a:stretch/>
        </p:blipFill>
        <p:spPr>
          <a:xfrm>
            <a:off x="4951450" y="1496175"/>
            <a:ext cx="3591351" cy="10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 rotWithShape="1">
          <a:blip r:embed="rId7">
            <a:alphaModFix/>
          </a:blip>
          <a:srcRect b="20562" l="0" r="0" t="19799"/>
          <a:stretch/>
        </p:blipFill>
        <p:spPr>
          <a:xfrm>
            <a:off x="4951450" y="3629775"/>
            <a:ext cx="3591351" cy="10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56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trap: resonator</a:t>
            </a:r>
            <a:endParaRPr/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175" y="1485438"/>
            <a:ext cx="3444800" cy="267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5174875" y="4251700"/>
            <a:ext cx="3094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Measurement: Miroslaw Adamski et al.  (Keysight)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3" name="Google Shape;353;p33"/>
          <p:cNvPicPr preferRelativeResize="0"/>
          <p:nvPr/>
        </p:nvPicPr>
        <p:blipFill rotWithShape="1">
          <a:blip r:embed="rId5">
            <a:alphaModFix/>
          </a:blip>
          <a:srcRect b="2502" l="4780" r="0" t="13505"/>
          <a:stretch/>
        </p:blipFill>
        <p:spPr>
          <a:xfrm>
            <a:off x="3261799" y="1095050"/>
            <a:ext cx="5681874" cy="37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253275" y="1129900"/>
            <a:ext cx="85206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Schrödinger equation for 300 interacting spins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 requires more c</a:t>
            </a: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lassical bits than there are atoms.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72" name="Google Shape;72;p16"/>
          <p:cNvGrpSpPr/>
          <p:nvPr/>
        </p:nvGrpSpPr>
        <p:grpSpPr>
          <a:xfrm>
            <a:off x="431640" y="1964520"/>
            <a:ext cx="8685378" cy="527837"/>
            <a:chOff x="431640" y="2619360"/>
            <a:chExt cx="8685378" cy="703782"/>
          </a:xfrm>
        </p:grpSpPr>
        <p:sp>
          <p:nvSpPr>
            <p:cNvPr id="73" name="Google Shape;73;p16"/>
            <p:cNvSpPr/>
            <p:nvPr/>
          </p:nvSpPr>
          <p:spPr>
            <a:xfrm>
              <a:off x="825480" y="2619360"/>
              <a:ext cx="8291538" cy="7037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Quantum computers can solve </a:t>
              </a:r>
              <a:r>
                <a:rPr b="0" i="1" lang="en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certain</a:t>
              </a:r>
              <a:r>
                <a:rPr b="0" lang="en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  tasks much more efficiently </a:t>
              </a:r>
              <a:br>
                <a:rPr lang="en" sz="1800">
                  <a:latin typeface="Arial"/>
                  <a:ea typeface="Arial"/>
                  <a:cs typeface="Arial"/>
                  <a:sym typeface="Arial"/>
                </a:rPr>
              </a:br>
              <a:r>
                <a:rPr b="0" lang="en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than classical computers.</a:t>
              </a:r>
              <a:endParaRPr b="0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431640" y="2731680"/>
              <a:ext cx="380879" cy="228600"/>
            </a:xfrm>
            <a:custGeom>
              <a:rect b="b" l="l" r="r" t="t"/>
              <a:pathLst>
                <a:path extrusionOk="0" h="637" w="1060">
                  <a:moveTo>
                    <a:pt x="0" y="159"/>
                  </a:moveTo>
                  <a:lnTo>
                    <a:pt x="794" y="159"/>
                  </a:lnTo>
                  <a:lnTo>
                    <a:pt x="794" y="0"/>
                  </a:lnTo>
                  <a:lnTo>
                    <a:pt x="1059" y="318"/>
                  </a:lnTo>
                  <a:lnTo>
                    <a:pt x="794" y="636"/>
                  </a:lnTo>
                  <a:lnTo>
                    <a:pt x="794" y="477"/>
                  </a:lnTo>
                  <a:lnTo>
                    <a:pt x="0" y="477"/>
                  </a:lnTo>
                  <a:lnTo>
                    <a:pt x="0" y="159"/>
                  </a:lnTo>
                </a:path>
              </a:pathLst>
            </a:custGeom>
            <a:solidFill>
              <a:srgbClr val="66CCFF"/>
            </a:solidFill>
            <a:ln>
              <a:noFill/>
            </a:ln>
          </p:spPr>
        </p:sp>
      </p:grpSp>
      <p:grpSp>
        <p:nvGrpSpPr>
          <p:cNvPr id="75" name="Google Shape;75;p16"/>
          <p:cNvGrpSpPr/>
          <p:nvPr/>
        </p:nvGrpSpPr>
        <p:grpSpPr>
          <a:xfrm>
            <a:off x="304920" y="2134560"/>
            <a:ext cx="9067800" cy="2960325"/>
            <a:chOff x="304920" y="2947680"/>
            <a:chExt cx="9067800" cy="3947100"/>
          </a:xfrm>
        </p:grpSpPr>
        <p:sp>
          <p:nvSpPr>
            <p:cNvPr id="76" name="Google Shape;76;p16"/>
            <p:cNvSpPr/>
            <p:nvPr/>
          </p:nvSpPr>
          <p:spPr>
            <a:xfrm>
              <a:off x="304920" y="2947680"/>
              <a:ext cx="9067800" cy="39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Other prominent examples:</a:t>
              </a:r>
              <a:endParaRPr b="0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  <a:p>
              <a:pPr indent="-272779" lvl="1" marL="742679" marR="0" rtl="0" algn="l">
                <a:lnSpc>
                  <a:spcPct val="100000"/>
                </a:lnSpc>
                <a:spcBef>
                  <a:spcPts val="1247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Char char="–"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 Factoring of large integers (P. Shor 1994)</a:t>
              </a:r>
              <a:endParaRPr b="0" i="0" sz="1800" u="none" cap="none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  <a:p>
              <a:pPr indent="-272779" lvl="1" marL="742679" marR="0" rtl="0" algn="l">
                <a:lnSpc>
                  <a:spcPct val="100000"/>
                </a:lnSpc>
                <a:spcBef>
                  <a:spcPts val="1247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Char char="–"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 Search in an unsorted data base (L. Grover, 1997)</a:t>
              </a:r>
              <a:endParaRPr b="0" i="0" sz="1800" u="none" cap="none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  <a:p>
              <a:pPr indent="-272779" lvl="1" marL="742679" marR="0" rtl="0" algn="l">
                <a:lnSpc>
                  <a:spcPct val="100000"/>
                </a:lnSpc>
                <a:spcBef>
                  <a:spcPts val="1247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Char char="–"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 </a:t>
              </a:r>
              <a:r>
                <a:rPr lang="en" sz="1800">
                  <a:latin typeface="Oxygen"/>
                  <a:ea typeface="Oxygen"/>
                  <a:cs typeface="Oxygen"/>
                  <a:sym typeface="Oxygen"/>
                </a:rPr>
                <a:t>Quantum chemistry calculations</a:t>
              </a:r>
              <a:endParaRPr sz="1800">
                <a:latin typeface="Oxygen"/>
                <a:ea typeface="Oxygen"/>
                <a:cs typeface="Oxygen"/>
                <a:sym typeface="Oxygen"/>
              </a:endParaRPr>
            </a:p>
            <a:p>
              <a:pPr indent="-272779" lvl="1" marL="742679" marR="0" rtl="0" algn="l">
                <a:lnSpc>
                  <a:spcPct val="100000"/>
                </a:lnSpc>
                <a:spcBef>
                  <a:spcPts val="1247"/>
                </a:spcBef>
                <a:spcAft>
                  <a:spcPts val="0"/>
                </a:spcAft>
                <a:buSzPts val="1800"/>
                <a:buFont typeface="Oxygen"/>
                <a:buChar char="–"/>
              </a:pPr>
              <a:r>
                <a:rPr lang="en" sz="1800">
                  <a:latin typeface="Oxygen"/>
                  <a:ea typeface="Oxygen"/>
                  <a:cs typeface="Oxygen"/>
                  <a:sym typeface="Oxygen"/>
                </a:rPr>
                <a:t>….</a:t>
              </a:r>
              <a:endParaRPr sz="1800">
                <a:latin typeface="Oxygen"/>
                <a:ea typeface="Oxygen"/>
                <a:cs typeface="Oxygen"/>
                <a:sym typeface="Oxyge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247"/>
                </a:spcBef>
                <a:spcAft>
                  <a:spcPts val="0"/>
                </a:spcAft>
                <a:buNone/>
              </a:pPr>
              <a:br>
                <a:rPr b="0" i="0" lang="en" sz="1800" u="none" cap="none" strike="noStrike">
                  <a:latin typeface="Arial"/>
                  <a:ea typeface="Arial"/>
                  <a:cs typeface="Arial"/>
                  <a:sym typeface="Arial"/>
                </a:rPr>
              </a:br>
              <a:endParaRPr b="0" i="0" sz="2000" u="none" cap="none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pic>
          <p:nvPicPr>
            <p:cNvPr id="77" name="Google Shape;77;p16"/>
            <p:cNvPicPr preferRelativeResize="0"/>
            <p:nvPr/>
          </p:nvPicPr>
          <p:blipFill rotWithShape="1">
            <a:blip r:embed="rId3">
              <a:alphaModFix/>
            </a:blip>
            <a:srcRect b="26745" l="0" r="0" t="0"/>
            <a:stretch/>
          </p:blipFill>
          <p:spPr>
            <a:xfrm>
              <a:off x="6072600" y="3584698"/>
              <a:ext cx="976575" cy="143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72250" y="5271754"/>
              <a:ext cx="976575" cy="157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advantage of quantum information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50" y="1152475"/>
            <a:ext cx="5094631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46" y="1152481"/>
            <a:ext cx="5094625" cy="382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experiment</a:t>
            </a:r>
            <a:endParaRPr/>
          </a:p>
        </p:txBody>
      </p:sp>
      <p:sp>
        <p:nvSpPr>
          <p:cNvPr id="361" name="Google Shape;361;p34"/>
          <p:cNvSpPr txBox="1"/>
          <p:nvPr>
            <p:ph idx="1" type="body"/>
          </p:nvPr>
        </p:nvSpPr>
        <p:spPr>
          <a:xfrm>
            <a:off x="6250175" y="1152475"/>
            <a:ext cx="2789700" cy="18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Ultra-high vacuum chamber: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&lt; 10</a:t>
            </a:r>
            <a:r>
              <a:rPr baseline="30000" lang="en"/>
              <a:t>-10</a:t>
            </a:r>
            <a:r>
              <a:rPr lang="en"/>
              <a:t> mbar (atmosphere ~ 1000 mbar)</a:t>
            </a:r>
            <a:endParaRPr/>
          </a:p>
        </p:txBody>
      </p:sp>
      <p:sp>
        <p:nvSpPr>
          <p:cNvPr id="362" name="Google Shape;362;p34"/>
          <p:cNvSpPr txBox="1"/>
          <p:nvPr>
            <p:ph idx="1" type="body"/>
          </p:nvPr>
        </p:nvSpPr>
        <p:spPr>
          <a:xfrm>
            <a:off x="6250175" y="3133675"/>
            <a:ext cx="2789700" cy="18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Elements for trap: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μw source, 5 W amplifier, circulator + power meters, 25-channel DAC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source</a:t>
            </a:r>
            <a:endParaRPr/>
          </a:p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311700" y="1304875"/>
            <a:ext cx="3645900" cy="17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Electrons need to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low kinetic energy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inserted into the trap</a:t>
            </a:r>
            <a:endParaRPr/>
          </a:p>
        </p:txBody>
      </p:sp>
      <p:sp>
        <p:nvSpPr>
          <p:cNvPr id="369" name="Google Shape;369;p35"/>
          <p:cNvSpPr txBox="1"/>
          <p:nvPr>
            <p:ph idx="1" type="body"/>
          </p:nvPr>
        </p:nvSpPr>
        <p:spPr>
          <a:xfrm>
            <a:off x="311700" y="3514675"/>
            <a:ext cx="36459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Photoionisation!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7327" y="1533474"/>
            <a:ext cx="5603750" cy="288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35"/>
          <p:cNvCxnSpPr/>
          <p:nvPr/>
        </p:nvCxnSpPr>
        <p:spPr>
          <a:xfrm rot="10800000">
            <a:off x="8766975" y="1527050"/>
            <a:ext cx="0" cy="2718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2" name="Google Shape;372;p35"/>
          <p:cNvSpPr txBox="1"/>
          <p:nvPr/>
        </p:nvSpPr>
        <p:spPr>
          <a:xfrm rot="5400000">
            <a:off x="8515950" y="2716550"/>
            <a:ext cx="917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Energy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3" name="Google Shape;373;p35"/>
          <p:cNvPicPr preferRelativeResize="0"/>
          <p:nvPr/>
        </p:nvPicPr>
        <p:blipFill rotWithShape="1">
          <a:blip r:embed="rId4">
            <a:alphaModFix/>
          </a:blip>
          <a:srcRect b="21182" l="0" r="0" t="6988"/>
          <a:stretch/>
        </p:blipFill>
        <p:spPr>
          <a:xfrm>
            <a:off x="1849175" y="577725"/>
            <a:ext cx="4524726" cy="43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experiment</a:t>
            </a:r>
            <a:endParaRPr/>
          </a:p>
        </p:txBody>
      </p:sp>
      <p:sp>
        <p:nvSpPr>
          <p:cNvPr id="379" name="Google Shape;379;p36"/>
          <p:cNvSpPr txBox="1"/>
          <p:nvPr>
            <p:ph idx="1" type="body"/>
          </p:nvPr>
        </p:nvSpPr>
        <p:spPr>
          <a:xfrm>
            <a:off x="6250175" y="1152475"/>
            <a:ext cx="278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for photo- ionisation: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 oven, current source, 2 lasers</a:t>
            </a:r>
            <a:endParaRPr/>
          </a:p>
        </p:txBody>
      </p:sp>
      <p:pic>
        <p:nvPicPr>
          <p:cNvPr id="380" name="Google Shape;3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46" y="1152481"/>
            <a:ext cx="5094625" cy="382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50" y="1152475"/>
            <a:ext cx="5094625" cy="382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50" y="1152475"/>
            <a:ext cx="5094625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 title="Electron-trap_fluorescenc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detection</a:t>
            </a:r>
            <a:endParaRPr/>
          </a:p>
        </p:txBody>
      </p:sp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5388775" y="1152475"/>
            <a:ext cx="34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potential to extract trapped charges</a:t>
            </a: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06999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38"/>
          <p:cNvCxnSpPr>
            <a:stCxn id="393" idx="1"/>
          </p:cNvCxnSpPr>
          <p:nvPr/>
        </p:nvCxnSpPr>
        <p:spPr>
          <a:xfrm rot="10800000">
            <a:off x="3023275" y="2205175"/>
            <a:ext cx="2365500" cy="655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38"/>
          <p:cNvCxnSpPr/>
          <p:nvPr/>
        </p:nvCxnSpPr>
        <p:spPr>
          <a:xfrm rot="10800000">
            <a:off x="2068975" y="2218375"/>
            <a:ext cx="3472200" cy="7947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38"/>
          <p:cNvCxnSpPr/>
          <p:nvPr/>
        </p:nvCxnSpPr>
        <p:spPr>
          <a:xfrm rot="10800000">
            <a:off x="2135250" y="1602125"/>
            <a:ext cx="3472200" cy="7947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38"/>
          <p:cNvCxnSpPr/>
          <p:nvPr/>
        </p:nvCxnSpPr>
        <p:spPr>
          <a:xfrm rot="10800000">
            <a:off x="3142550" y="1671725"/>
            <a:ext cx="2365500" cy="655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5388775" y="2018850"/>
            <a:ext cx="3443400" cy="25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+14 V pulse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+10 V pulse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detection</a:t>
            </a:r>
            <a:endParaRPr/>
          </a:p>
        </p:txBody>
      </p:sp>
      <p:sp>
        <p:nvSpPr>
          <p:cNvPr id="405" name="Google Shape;405;p39"/>
          <p:cNvSpPr txBox="1"/>
          <p:nvPr>
            <p:ph idx="1" type="body"/>
          </p:nvPr>
        </p:nvSpPr>
        <p:spPr>
          <a:xfrm>
            <a:off x="3762075" y="1152475"/>
            <a:ext cx="221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Microchannel plate (MCP)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trap</a:t>
            </a:r>
            <a:endParaRPr/>
          </a:p>
        </p:txBody>
      </p:sp>
      <p:sp>
        <p:nvSpPr>
          <p:cNvPr id="406" name="Google Shape;406;p39"/>
          <p:cNvSpPr/>
          <p:nvPr/>
        </p:nvSpPr>
        <p:spPr>
          <a:xfrm>
            <a:off x="2356075" y="4318599"/>
            <a:ext cx="1005000" cy="88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"/>
          <p:cNvSpPr/>
          <p:nvPr/>
        </p:nvSpPr>
        <p:spPr>
          <a:xfrm>
            <a:off x="571625" y="4318638"/>
            <a:ext cx="1005000" cy="88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9"/>
          <p:cNvSpPr/>
          <p:nvPr/>
        </p:nvSpPr>
        <p:spPr>
          <a:xfrm>
            <a:off x="1088214" y="4319498"/>
            <a:ext cx="493078" cy="89773"/>
          </a:xfrm>
          <a:custGeom>
            <a:rect b="b" l="l" r="r" t="t"/>
            <a:pathLst>
              <a:path extrusionOk="0" h="6891" w="27830">
                <a:moveTo>
                  <a:pt x="0" y="0"/>
                </a:moveTo>
                <a:lnTo>
                  <a:pt x="27830" y="0"/>
                </a:lnTo>
                <a:lnTo>
                  <a:pt x="27830" y="6891"/>
                </a:lnTo>
                <a:lnTo>
                  <a:pt x="265" y="6891"/>
                </a:ln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9" name="Google Shape;409;p39"/>
          <p:cNvSpPr/>
          <p:nvPr/>
        </p:nvSpPr>
        <p:spPr>
          <a:xfrm flipH="1">
            <a:off x="2356108" y="4317954"/>
            <a:ext cx="493078" cy="89773"/>
          </a:xfrm>
          <a:custGeom>
            <a:rect b="b" l="l" r="r" t="t"/>
            <a:pathLst>
              <a:path extrusionOk="0" h="6891" w="27830">
                <a:moveTo>
                  <a:pt x="0" y="0"/>
                </a:moveTo>
                <a:lnTo>
                  <a:pt x="27830" y="0"/>
                </a:lnTo>
                <a:lnTo>
                  <a:pt x="27830" y="6891"/>
                </a:lnTo>
                <a:lnTo>
                  <a:pt x="265" y="6891"/>
                </a:ln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0" name="Google Shape;410;p39"/>
          <p:cNvSpPr/>
          <p:nvPr/>
        </p:nvSpPr>
        <p:spPr>
          <a:xfrm>
            <a:off x="1088214" y="3815338"/>
            <a:ext cx="577591" cy="189902"/>
          </a:xfrm>
          <a:custGeom>
            <a:rect b="b" l="l" r="r" t="t"/>
            <a:pathLst>
              <a:path extrusionOk="0" h="14577" w="32600">
                <a:moveTo>
                  <a:pt x="0" y="0"/>
                </a:moveTo>
                <a:lnTo>
                  <a:pt x="32600" y="0"/>
                </a:lnTo>
                <a:lnTo>
                  <a:pt x="32600" y="14577"/>
                </a:lnTo>
                <a:lnTo>
                  <a:pt x="265" y="14577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1" name="Google Shape;411;p39"/>
          <p:cNvSpPr/>
          <p:nvPr/>
        </p:nvSpPr>
        <p:spPr>
          <a:xfrm flipH="1">
            <a:off x="2267024" y="3815345"/>
            <a:ext cx="577590" cy="189902"/>
          </a:xfrm>
          <a:custGeom>
            <a:rect b="b" l="l" r="r" t="t"/>
            <a:pathLst>
              <a:path extrusionOk="0" h="14577" w="32600">
                <a:moveTo>
                  <a:pt x="0" y="0"/>
                </a:moveTo>
                <a:lnTo>
                  <a:pt x="32600" y="0"/>
                </a:lnTo>
                <a:lnTo>
                  <a:pt x="32600" y="14577"/>
                </a:lnTo>
                <a:lnTo>
                  <a:pt x="265" y="14577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2" name="Google Shape;412;p39"/>
          <p:cNvSpPr/>
          <p:nvPr/>
        </p:nvSpPr>
        <p:spPr>
          <a:xfrm>
            <a:off x="1088214" y="4728704"/>
            <a:ext cx="577591" cy="189902"/>
          </a:xfrm>
          <a:custGeom>
            <a:rect b="b" l="l" r="r" t="t"/>
            <a:pathLst>
              <a:path extrusionOk="0" h="14577" w="32600">
                <a:moveTo>
                  <a:pt x="0" y="0"/>
                </a:moveTo>
                <a:lnTo>
                  <a:pt x="32600" y="0"/>
                </a:lnTo>
                <a:lnTo>
                  <a:pt x="32600" y="14577"/>
                </a:lnTo>
                <a:lnTo>
                  <a:pt x="265" y="14577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3" name="Google Shape;413;p39"/>
          <p:cNvSpPr/>
          <p:nvPr/>
        </p:nvSpPr>
        <p:spPr>
          <a:xfrm flipH="1">
            <a:off x="2267024" y="4728711"/>
            <a:ext cx="577590" cy="189902"/>
          </a:xfrm>
          <a:custGeom>
            <a:rect b="b" l="l" r="r" t="t"/>
            <a:pathLst>
              <a:path extrusionOk="0" h="14577" w="32600">
                <a:moveTo>
                  <a:pt x="0" y="0"/>
                </a:moveTo>
                <a:lnTo>
                  <a:pt x="32600" y="0"/>
                </a:lnTo>
                <a:lnTo>
                  <a:pt x="32600" y="14577"/>
                </a:lnTo>
                <a:lnTo>
                  <a:pt x="265" y="14577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4" name="Google Shape;414;p39"/>
          <p:cNvSpPr/>
          <p:nvPr/>
        </p:nvSpPr>
        <p:spPr>
          <a:xfrm>
            <a:off x="1904711" y="4302744"/>
            <a:ext cx="123300" cy="1233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1930387" y="4357316"/>
            <a:ext cx="72000" cy="1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1395475" y="1637897"/>
            <a:ext cx="1141800" cy="123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1395475" y="1505375"/>
            <a:ext cx="1141800" cy="123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1167925" y="1352975"/>
            <a:ext cx="1596900" cy="12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39"/>
          <p:cNvCxnSpPr/>
          <p:nvPr/>
        </p:nvCxnSpPr>
        <p:spPr>
          <a:xfrm>
            <a:off x="1247475" y="2821400"/>
            <a:ext cx="1557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0" name="Google Shape;420;p39"/>
          <p:cNvSpPr/>
          <p:nvPr/>
        </p:nvSpPr>
        <p:spPr>
          <a:xfrm>
            <a:off x="2240480" y="3831625"/>
            <a:ext cx="1141800" cy="152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549613" y="3831625"/>
            <a:ext cx="1141800" cy="152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/>
          <p:nvPr/>
        </p:nvSpPr>
        <p:spPr>
          <a:xfrm>
            <a:off x="2240480" y="4746025"/>
            <a:ext cx="1141800" cy="152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549613" y="4746025"/>
            <a:ext cx="1141800" cy="152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9"/>
          <p:cNvSpPr txBox="1"/>
          <p:nvPr>
            <p:ph idx="1" type="body"/>
          </p:nvPr>
        </p:nvSpPr>
        <p:spPr>
          <a:xfrm>
            <a:off x="2771475" y="1152475"/>
            <a:ext cx="100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2500 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2200 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200 V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150 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14 V</a:t>
            </a:r>
            <a:endParaRPr/>
          </a:p>
        </p:txBody>
      </p:sp>
      <p:sp>
        <p:nvSpPr>
          <p:cNvPr id="425" name="Google Shape;425;p39"/>
          <p:cNvSpPr/>
          <p:nvPr/>
        </p:nvSpPr>
        <p:spPr>
          <a:xfrm flipH="1">
            <a:off x="1911234" y="1847350"/>
            <a:ext cx="72004" cy="2286000"/>
          </a:xfrm>
          <a:custGeom>
            <a:rect b="b" l="l" r="r" t="t"/>
            <a:pathLst>
              <a:path extrusionOk="0" h="91440" w="6618">
                <a:moveTo>
                  <a:pt x="6616" y="91440"/>
                </a:moveTo>
                <a:cubicBezTo>
                  <a:pt x="6616" y="74561"/>
                  <a:pt x="6653" y="57095"/>
                  <a:pt x="1315" y="41082"/>
                </a:cubicBezTo>
                <a:cubicBezTo>
                  <a:pt x="-3016" y="28090"/>
                  <a:pt x="5381" y="12992"/>
                  <a:pt x="105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426" name="Google Shape;4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375" y="2026050"/>
            <a:ext cx="381000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 txBox="1"/>
          <p:nvPr/>
        </p:nvSpPr>
        <p:spPr>
          <a:xfrm>
            <a:off x="6388100" y="3697525"/>
            <a:ext cx="26067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http://www.dmphotonics.com/MCP_MCPImageIntensifiers/Image27.gif</a:t>
            </a:r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50" y="1152475"/>
            <a:ext cx="5094625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experiment</a:t>
            </a:r>
            <a:endParaRPr/>
          </a:p>
        </p:txBody>
      </p:sp>
      <p:sp>
        <p:nvSpPr>
          <p:cNvPr id="434" name="Google Shape;434;p40"/>
          <p:cNvSpPr txBox="1"/>
          <p:nvPr>
            <p:ph idx="1" type="body"/>
          </p:nvPr>
        </p:nvSpPr>
        <p:spPr>
          <a:xfrm>
            <a:off x="6250175" y="1152475"/>
            <a:ext cx="278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for electron detection: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MCP, mesh, 4 x HV sources, pulse shaping electronics</a:t>
            </a:r>
            <a:endParaRPr/>
          </a:p>
        </p:txBody>
      </p:sp>
      <p:pic>
        <p:nvPicPr>
          <p:cNvPr id="435" name="Google Shape;4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50" y="1152475"/>
            <a:ext cx="5094625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50" y="1152475"/>
            <a:ext cx="509463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1"/>
          <p:cNvPicPr preferRelativeResize="0"/>
          <p:nvPr/>
        </p:nvPicPr>
        <p:blipFill rotWithShape="1">
          <a:blip r:embed="rId3">
            <a:alphaModFix/>
          </a:blip>
          <a:srcRect b="8354" l="10427" r="15090" t="11472"/>
          <a:stretch/>
        </p:blipFill>
        <p:spPr>
          <a:xfrm>
            <a:off x="379627" y="601725"/>
            <a:ext cx="3927322" cy="422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 rotWithShape="1">
          <a:blip r:embed="rId4">
            <a:alphaModFix/>
          </a:blip>
          <a:srcRect b="0" l="7901" r="23689" t="9877"/>
          <a:stretch/>
        </p:blipFill>
        <p:spPr>
          <a:xfrm rot="-5400000">
            <a:off x="4554053" y="627051"/>
            <a:ext cx="4227371" cy="41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Trapping electrons</a:t>
            </a:r>
            <a:endParaRPr/>
          </a:p>
        </p:txBody>
      </p:sp>
      <p:sp>
        <p:nvSpPr>
          <p:cNvPr id="448" name="Google Shape;448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experiment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flaws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Improve experiment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Try again</a:t>
            </a:r>
            <a:endParaRPr/>
          </a:p>
        </p:txBody>
      </p:sp>
      <p:sp>
        <p:nvSpPr>
          <p:cNvPr id="449" name="Google Shape;449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idea</a:t>
            </a:r>
            <a:endParaRPr/>
          </a:p>
        </p:txBody>
      </p:sp>
      <p:sp>
        <p:nvSpPr>
          <p:cNvPr id="455" name="Google Shape;455;p43"/>
          <p:cNvSpPr txBox="1"/>
          <p:nvPr>
            <p:ph idx="1" type="body"/>
          </p:nvPr>
        </p:nvSpPr>
        <p:spPr>
          <a:xfrm>
            <a:off x="311700" y="1152475"/>
            <a:ext cx="35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 correlations between electron detections and the extraction pulse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Use time tagger (TDC) to record arrival time of pulses from microchannel plate</a:t>
            </a:r>
            <a:endParaRPr/>
          </a:p>
        </p:txBody>
      </p:sp>
      <p:pic>
        <p:nvPicPr>
          <p:cNvPr id="456" name="Google Shape;456;p43"/>
          <p:cNvPicPr preferRelativeResize="0"/>
          <p:nvPr/>
        </p:nvPicPr>
        <p:blipFill rotWithShape="1">
          <a:blip r:embed="rId3">
            <a:alphaModFix/>
          </a:blip>
          <a:srcRect b="34728" l="56389" r="22990" t="19712"/>
          <a:stretch/>
        </p:blipFill>
        <p:spPr>
          <a:xfrm>
            <a:off x="4061124" y="1180963"/>
            <a:ext cx="1562849" cy="3452773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3"/>
          <p:cNvSpPr/>
          <p:nvPr/>
        </p:nvSpPr>
        <p:spPr>
          <a:xfrm>
            <a:off x="5865400" y="1894782"/>
            <a:ext cx="1841675" cy="572275"/>
          </a:xfrm>
          <a:custGeom>
            <a:rect b="b" l="l" r="r" t="t"/>
            <a:pathLst>
              <a:path extrusionOk="0" h="22891" w="73667">
                <a:moveTo>
                  <a:pt x="0" y="22891"/>
                </a:moveTo>
                <a:cubicBezTo>
                  <a:pt x="19038" y="6569"/>
                  <a:pt x="55935" y="-10103"/>
                  <a:pt x="73667" y="7629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8" name="Google Shape;458;p43"/>
          <p:cNvSpPr/>
          <p:nvPr/>
        </p:nvSpPr>
        <p:spPr>
          <a:xfrm>
            <a:off x="7530975" y="1968100"/>
            <a:ext cx="437500" cy="322850"/>
          </a:xfrm>
          <a:custGeom>
            <a:rect b="b" l="l" r="r" t="t"/>
            <a:pathLst>
              <a:path extrusionOk="0" h="12914" w="17500">
                <a:moveTo>
                  <a:pt x="12327" y="0"/>
                </a:moveTo>
                <a:cubicBezTo>
                  <a:pt x="14072" y="4075"/>
                  <a:pt x="18389" y="8026"/>
                  <a:pt x="17316" y="12327"/>
                </a:cubicBezTo>
                <a:cubicBezTo>
                  <a:pt x="17007" y="13564"/>
                  <a:pt x="14770" y="12160"/>
                  <a:pt x="13501" y="12033"/>
                </a:cubicBezTo>
                <a:cubicBezTo>
                  <a:pt x="9014" y="11583"/>
                  <a:pt x="4277" y="11485"/>
                  <a:pt x="0" y="1291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9" name="Google Shape;459;p43"/>
          <p:cNvSpPr txBox="1"/>
          <p:nvPr/>
        </p:nvSpPr>
        <p:spPr>
          <a:xfrm>
            <a:off x="7332850" y="2419350"/>
            <a:ext cx="1563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detection??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0" name="Google Shape;460;p43"/>
          <p:cNvPicPr preferRelativeResize="0"/>
          <p:nvPr/>
        </p:nvPicPr>
        <p:blipFill rotWithShape="1">
          <a:blip r:embed="rId4">
            <a:alphaModFix/>
          </a:blip>
          <a:srcRect b="7512" l="49448" r="7141" t="32144"/>
          <a:stretch/>
        </p:blipFill>
        <p:spPr>
          <a:xfrm>
            <a:off x="6651775" y="2744875"/>
            <a:ext cx="2195900" cy="152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</a:t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252000" y="681480"/>
            <a:ext cx="3456000" cy="4267200"/>
          </a:xfrm>
          <a:prstGeom prst="rect">
            <a:avLst/>
          </a:prstGeom>
          <a:solidFill>
            <a:srgbClr val="E6E6E6"/>
          </a:solidFill>
          <a:ln cap="flat" cmpd="sng" w="126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dir="2700000" dist="103350">
              <a:srgbClr val="80808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681120" y="1297650"/>
            <a:ext cx="3178062" cy="32710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I</a:t>
            </a:r>
            <a:r>
              <a:rPr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nitialization</a:t>
            </a:r>
            <a:endParaRPr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1-bit operations </a:t>
            </a:r>
            <a:br>
              <a:rPr lang="en" sz="1800">
                <a:latin typeface="Oxygen"/>
                <a:ea typeface="Oxygen"/>
                <a:cs typeface="Oxygen"/>
                <a:sym typeface="Oxygen"/>
              </a:rPr>
            </a:br>
            <a:r>
              <a:rPr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(NOT)‏</a:t>
            </a:r>
            <a:endParaRPr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2-bit gates</a:t>
            </a:r>
            <a:br>
              <a:rPr lang="en" sz="1800">
                <a:latin typeface="Oxygen"/>
                <a:ea typeface="Oxygen"/>
                <a:cs typeface="Oxygen"/>
                <a:sym typeface="Oxygen"/>
              </a:rPr>
            </a:br>
            <a:r>
              <a:rPr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(e.g. NAND)</a:t>
            </a:r>
            <a:br>
              <a:rPr lang="en" sz="1800">
                <a:latin typeface="Oxygen"/>
                <a:ea typeface="Oxygen"/>
                <a:cs typeface="Oxygen"/>
                <a:sym typeface="Oxygen"/>
              </a:rPr>
            </a:br>
            <a:br>
              <a:rPr lang="en" sz="1800">
                <a:latin typeface="Oxygen"/>
                <a:ea typeface="Oxygen"/>
                <a:cs typeface="Oxygen"/>
                <a:sym typeface="Oxygen"/>
              </a:rPr>
            </a:br>
            <a:endParaRPr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Computational</a:t>
            </a:r>
            <a:br>
              <a:rPr lang="en" sz="1800">
                <a:latin typeface="Oxygen"/>
                <a:ea typeface="Oxygen"/>
                <a:cs typeface="Oxygen"/>
                <a:sym typeface="Oxygen"/>
              </a:rPr>
            </a:br>
            <a:r>
              <a:rPr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space:</a:t>
            </a:r>
            <a:endParaRPr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Read out</a:t>
            </a:r>
            <a:br>
              <a:rPr lang="en" sz="1800">
                <a:latin typeface="Oxygen"/>
                <a:ea typeface="Oxygen"/>
                <a:cs typeface="Oxygen"/>
                <a:sym typeface="Oxygen"/>
              </a:rPr>
            </a:br>
            <a:r>
              <a:rPr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         result</a:t>
            </a:r>
            <a:endParaRPr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495360" y="1477530"/>
            <a:ext cx="144300" cy="108300"/>
          </a:xfrm>
          <a:prstGeom prst="ellipse">
            <a:avLst/>
          </a:prstGeom>
          <a:gradFill>
            <a:gsLst>
              <a:gs pos="0">
                <a:srgbClr val="002F75"/>
              </a:gs>
              <a:gs pos="100000">
                <a:srgbClr val="0066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503280" y="1744230"/>
            <a:ext cx="144300" cy="108300"/>
          </a:xfrm>
          <a:prstGeom prst="ellipse">
            <a:avLst/>
          </a:prstGeom>
          <a:gradFill>
            <a:gsLst>
              <a:gs pos="0">
                <a:srgbClr val="002F75"/>
              </a:gs>
              <a:gs pos="100000">
                <a:srgbClr val="0066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503280" y="3386130"/>
            <a:ext cx="144300" cy="108300"/>
          </a:xfrm>
          <a:prstGeom prst="ellipse">
            <a:avLst/>
          </a:prstGeom>
          <a:gradFill>
            <a:gsLst>
              <a:gs pos="0">
                <a:srgbClr val="002F75"/>
              </a:gs>
              <a:gs pos="100000">
                <a:srgbClr val="0066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503280" y="4214790"/>
            <a:ext cx="144300" cy="108300"/>
          </a:xfrm>
          <a:prstGeom prst="ellipse">
            <a:avLst/>
          </a:prstGeom>
          <a:gradFill>
            <a:gsLst>
              <a:gs pos="0">
                <a:srgbClr val="002F75"/>
              </a:gs>
              <a:gs pos="100000">
                <a:srgbClr val="0066F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821049" y="795425"/>
            <a:ext cx="2157354" cy="5278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Classical</a:t>
            </a:r>
            <a:r>
              <a:rPr lang="en" sz="1800"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computer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2602800" y="3277625"/>
            <a:ext cx="5280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trike="noStrike">
                <a:solidFill>
                  <a:srgbClr val="0066FF"/>
                </a:solidFill>
              </a:rPr>
              <a:t>01</a:t>
            </a:r>
            <a:endParaRPr sz="2000" strike="noStrike">
              <a:solidFill>
                <a:srgbClr val="000000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602800" y="3021650"/>
            <a:ext cx="599616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trike="noStrike">
                <a:solidFill>
                  <a:srgbClr val="0066FF"/>
                </a:solidFill>
              </a:rPr>
              <a:t>00</a:t>
            </a:r>
            <a:endParaRPr sz="2000" strike="noStrike">
              <a:solidFill>
                <a:srgbClr val="000000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2602800" y="3541950"/>
            <a:ext cx="528012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trike="noStrike">
                <a:solidFill>
                  <a:srgbClr val="0066FF"/>
                </a:solidFill>
              </a:rPr>
              <a:t>10</a:t>
            </a:r>
            <a:endParaRPr sz="2000" strike="noStrike">
              <a:solidFill>
                <a:srgbClr val="000000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602800" y="3793325"/>
            <a:ext cx="474336" cy="299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trike="noStrike">
                <a:solidFill>
                  <a:srgbClr val="0066FF"/>
                </a:solidFill>
              </a:rPr>
              <a:t>11</a:t>
            </a:r>
            <a:endParaRPr sz="2000" strike="noStrike">
              <a:solidFill>
                <a:srgbClr val="000000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821050" y="4457655"/>
            <a:ext cx="433439" cy="202500"/>
          </a:xfrm>
          <a:custGeom>
            <a:rect b="b" l="l" r="r" t="t"/>
            <a:pathLst>
              <a:path extrusionOk="0" h="752" w="1206">
                <a:moveTo>
                  <a:pt x="0" y="187"/>
                </a:moveTo>
                <a:lnTo>
                  <a:pt x="903" y="187"/>
                </a:lnTo>
                <a:lnTo>
                  <a:pt x="903" y="0"/>
                </a:lnTo>
                <a:lnTo>
                  <a:pt x="1205" y="375"/>
                </a:lnTo>
                <a:lnTo>
                  <a:pt x="903" y="751"/>
                </a:lnTo>
                <a:lnTo>
                  <a:pt x="903" y="563"/>
                </a:lnTo>
                <a:lnTo>
                  <a:pt x="0" y="563"/>
                </a:lnTo>
                <a:lnTo>
                  <a:pt x="0" y="187"/>
                </a:lnTo>
              </a:path>
            </a:pathLst>
          </a:custGeom>
          <a:solidFill>
            <a:srgbClr val="3399FF"/>
          </a:solidFill>
          <a:ln>
            <a:noFill/>
          </a:ln>
        </p:spPr>
      </p:sp>
      <p:grpSp>
        <p:nvGrpSpPr>
          <p:cNvPr id="97" name="Google Shape;97;p17"/>
          <p:cNvGrpSpPr/>
          <p:nvPr/>
        </p:nvGrpSpPr>
        <p:grpSpPr>
          <a:xfrm>
            <a:off x="3960360" y="681480"/>
            <a:ext cx="5454000" cy="4267125"/>
            <a:chOff x="3960360" y="908640"/>
            <a:chExt cx="5454000" cy="5689500"/>
          </a:xfrm>
        </p:grpSpPr>
        <p:sp>
          <p:nvSpPr>
            <p:cNvPr id="98" name="Google Shape;98;p17"/>
            <p:cNvSpPr/>
            <p:nvPr/>
          </p:nvSpPr>
          <p:spPr>
            <a:xfrm>
              <a:off x="3960360" y="908640"/>
              <a:ext cx="4906500" cy="5689500"/>
            </a:xfrm>
            <a:prstGeom prst="rect">
              <a:avLst/>
            </a:prstGeom>
            <a:solidFill>
              <a:srgbClr val="E6E6E6"/>
            </a:solidFill>
            <a:ln cap="flat" cmpd="sng" w="126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dir="2700000" dist="103350">
                <a:srgbClr val="80808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17"/>
            <p:cNvGrpSpPr/>
            <p:nvPr/>
          </p:nvGrpSpPr>
          <p:grpSpPr>
            <a:xfrm>
              <a:off x="4209120" y="1665760"/>
              <a:ext cx="5205240" cy="4473441"/>
              <a:chOff x="4209120" y="1665760"/>
              <a:chExt cx="5205240" cy="4473441"/>
            </a:xfrm>
          </p:grpSpPr>
          <p:sp>
            <p:nvSpPr>
              <p:cNvPr id="100" name="Google Shape;100;p17"/>
              <p:cNvSpPr/>
              <p:nvPr/>
            </p:nvSpPr>
            <p:spPr>
              <a:xfrm>
                <a:off x="4366440" y="1665760"/>
                <a:ext cx="5047920" cy="439198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" sz="20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I</a:t>
                </a: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nitialization </a:t>
                </a:r>
                <a:endParaRPr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1-qubit rotations</a:t>
                </a:r>
                <a:br>
                  <a:rPr lang="en" sz="1800">
                    <a:latin typeface="Oxygen"/>
                    <a:ea typeface="Oxygen"/>
                    <a:cs typeface="Oxygen"/>
                    <a:sym typeface="Oxygen"/>
                  </a:rPr>
                </a:b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         superpositions</a:t>
                </a:r>
                <a:endParaRPr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2-qubit gates</a:t>
                </a:r>
                <a:br>
                  <a:rPr lang="en" sz="1800">
                    <a:latin typeface="Oxygen"/>
                    <a:ea typeface="Oxygen"/>
                    <a:cs typeface="Oxygen"/>
                    <a:sym typeface="Oxygen"/>
                  </a:rPr>
                </a:b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Matrix multiplication</a:t>
                </a:r>
                <a:br>
                  <a:rPr lang="en" sz="1800">
                    <a:latin typeface="Oxygen"/>
                    <a:ea typeface="Oxygen"/>
                    <a:cs typeface="Oxygen"/>
                    <a:sym typeface="Oxygen"/>
                  </a:rPr>
                </a:b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          entanglement</a:t>
                </a:r>
                <a:endParaRPr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" sz="1800">
                    <a:latin typeface="Oxygen"/>
                    <a:ea typeface="Oxygen"/>
                    <a:cs typeface="Oxygen"/>
                    <a:sym typeface="Oxygen"/>
                  </a:rPr>
                </a:b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Computational space: Hilbert space</a:t>
                </a:r>
                <a:br>
                  <a:rPr lang="en" sz="1800">
                    <a:latin typeface="Oxygen"/>
                    <a:ea typeface="Oxygen"/>
                    <a:cs typeface="Oxygen"/>
                    <a:sym typeface="Oxygen"/>
                  </a:rPr>
                </a:b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2</a:t>
                </a:r>
                <a:r>
                  <a:rPr baseline="30000" i="1"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n</a:t>
                </a: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 dimensional</a:t>
                </a:r>
                <a:endParaRPr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State projection</a:t>
                </a:r>
                <a:br>
                  <a:rPr lang="en" sz="1800">
                    <a:latin typeface="Oxygen"/>
                    <a:ea typeface="Oxygen"/>
                    <a:cs typeface="Oxygen"/>
                    <a:sym typeface="Oxygen"/>
                  </a:rPr>
                </a:br>
                <a:r>
                  <a:rPr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         gain of classical information</a:t>
                </a:r>
                <a:endParaRPr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grpSp>
            <p:nvGrpSpPr>
              <p:cNvPr id="101" name="Google Shape;101;p17"/>
              <p:cNvGrpSpPr/>
              <p:nvPr/>
            </p:nvGrpSpPr>
            <p:grpSpPr>
              <a:xfrm>
                <a:off x="4209120" y="1816600"/>
                <a:ext cx="666722" cy="4322601"/>
                <a:chOff x="4209120" y="1816600"/>
                <a:chExt cx="666722" cy="4322601"/>
              </a:xfrm>
            </p:grpSpPr>
            <p:sp>
              <p:nvSpPr>
                <p:cNvPr id="102" name="Google Shape;102;p17"/>
                <p:cNvSpPr/>
                <p:nvPr/>
              </p:nvSpPr>
              <p:spPr>
                <a:xfrm>
                  <a:off x="4209120" y="1816600"/>
                  <a:ext cx="144300" cy="144300"/>
                </a:xfrm>
                <a:prstGeom prst="ellipse">
                  <a:avLst/>
                </a:prstGeom>
                <a:gradFill>
                  <a:gsLst>
                    <a:gs pos="0">
                      <a:srgbClr val="750000"/>
                    </a:gs>
                    <a:gs pos="100000">
                      <a:srgbClr val="FF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17"/>
                <p:cNvSpPr/>
                <p:nvPr/>
              </p:nvSpPr>
              <p:spPr>
                <a:xfrm>
                  <a:off x="4217040" y="2273800"/>
                  <a:ext cx="144300" cy="144300"/>
                </a:xfrm>
                <a:prstGeom prst="ellipse">
                  <a:avLst/>
                </a:prstGeom>
                <a:gradFill>
                  <a:gsLst>
                    <a:gs pos="0">
                      <a:srgbClr val="750000"/>
                    </a:gs>
                    <a:gs pos="100000">
                      <a:srgbClr val="FF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17"/>
                <p:cNvSpPr/>
                <p:nvPr/>
              </p:nvSpPr>
              <p:spPr>
                <a:xfrm>
                  <a:off x="4217040" y="4463000"/>
                  <a:ext cx="144300" cy="144300"/>
                </a:xfrm>
                <a:prstGeom prst="ellipse">
                  <a:avLst/>
                </a:prstGeom>
                <a:gradFill>
                  <a:gsLst>
                    <a:gs pos="0">
                      <a:srgbClr val="750000"/>
                    </a:gs>
                    <a:gs pos="100000">
                      <a:srgbClr val="FF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17"/>
                <p:cNvSpPr/>
                <p:nvPr/>
              </p:nvSpPr>
              <p:spPr>
                <a:xfrm>
                  <a:off x="4217048" y="5539933"/>
                  <a:ext cx="144300" cy="144300"/>
                </a:xfrm>
                <a:prstGeom prst="ellipse">
                  <a:avLst/>
                </a:prstGeom>
                <a:gradFill>
                  <a:gsLst>
                    <a:gs pos="0">
                      <a:srgbClr val="750000"/>
                    </a:gs>
                    <a:gs pos="100000">
                      <a:srgbClr val="FF0000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17"/>
                <p:cNvSpPr/>
                <p:nvPr/>
              </p:nvSpPr>
              <p:spPr>
                <a:xfrm>
                  <a:off x="4442402" y="3667293"/>
                  <a:ext cx="433439" cy="269641"/>
                </a:xfrm>
                <a:custGeom>
                  <a:rect b="b" l="l" r="r" t="t"/>
                  <a:pathLst>
                    <a:path extrusionOk="0" h="751" w="1206">
                      <a:moveTo>
                        <a:pt x="0" y="187"/>
                      </a:moveTo>
                      <a:lnTo>
                        <a:pt x="903" y="187"/>
                      </a:lnTo>
                      <a:lnTo>
                        <a:pt x="903" y="0"/>
                      </a:lnTo>
                      <a:lnTo>
                        <a:pt x="1205" y="375"/>
                      </a:lnTo>
                      <a:lnTo>
                        <a:pt x="903" y="750"/>
                      </a:lnTo>
                      <a:lnTo>
                        <a:pt x="903" y="562"/>
                      </a:lnTo>
                      <a:lnTo>
                        <a:pt x="0" y="562"/>
                      </a:lnTo>
                      <a:lnTo>
                        <a:pt x="0" y="187"/>
                      </a:lnTo>
                    </a:path>
                  </a:pathLst>
                </a:custGeom>
                <a:solidFill>
                  <a:srgbClr val="3399FF"/>
                </a:solidFill>
                <a:ln>
                  <a:noFill/>
                </a:ln>
              </p:spPr>
            </p:sp>
            <p:sp>
              <p:nvSpPr>
                <p:cNvPr id="107" name="Google Shape;107;p17"/>
                <p:cNvSpPr/>
                <p:nvPr/>
              </p:nvSpPr>
              <p:spPr>
                <a:xfrm>
                  <a:off x="4442402" y="5869560"/>
                  <a:ext cx="433439" cy="269641"/>
                </a:xfrm>
                <a:custGeom>
                  <a:rect b="b" l="l" r="r" t="t"/>
                  <a:pathLst>
                    <a:path extrusionOk="0" h="751" w="1206">
                      <a:moveTo>
                        <a:pt x="0" y="187"/>
                      </a:moveTo>
                      <a:lnTo>
                        <a:pt x="903" y="187"/>
                      </a:lnTo>
                      <a:lnTo>
                        <a:pt x="903" y="0"/>
                      </a:lnTo>
                      <a:lnTo>
                        <a:pt x="1205" y="375"/>
                      </a:lnTo>
                      <a:lnTo>
                        <a:pt x="903" y="750"/>
                      </a:lnTo>
                      <a:lnTo>
                        <a:pt x="903" y="562"/>
                      </a:lnTo>
                      <a:lnTo>
                        <a:pt x="0" y="562"/>
                      </a:lnTo>
                      <a:lnTo>
                        <a:pt x="0" y="187"/>
                      </a:lnTo>
                    </a:path>
                  </a:pathLst>
                </a:custGeom>
                <a:solidFill>
                  <a:srgbClr val="3399FF"/>
                </a:solidFill>
                <a:ln>
                  <a:noFill/>
                </a:ln>
              </p:spPr>
            </p:sp>
            <p:sp>
              <p:nvSpPr>
                <p:cNvPr id="108" name="Google Shape;108;p17"/>
                <p:cNvSpPr/>
                <p:nvPr/>
              </p:nvSpPr>
              <p:spPr>
                <a:xfrm>
                  <a:off x="4442402" y="2557947"/>
                  <a:ext cx="433439" cy="270000"/>
                </a:xfrm>
                <a:custGeom>
                  <a:rect b="b" l="l" r="r" t="t"/>
                  <a:pathLst>
                    <a:path extrusionOk="0" h="752" w="1206">
                      <a:moveTo>
                        <a:pt x="0" y="187"/>
                      </a:moveTo>
                      <a:lnTo>
                        <a:pt x="903" y="187"/>
                      </a:lnTo>
                      <a:lnTo>
                        <a:pt x="903" y="0"/>
                      </a:lnTo>
                      <a:lnTo>
                        <a:pt x="1205" y="375"/>
                      </a:lnTo>
                      <a:lnTo>
                        <a:pt x="903" y="751"/>
                      </a:lnTo>
                      <a:lnTo>
                        <a:pt x="903" y="563"/>
                      </a:lnTo>
                      <a:lnTo>
                        <a:pt x="0" y="563"/>
                      </a:lnTo>
                      <a:lnTo>
                        <a:pt x="0" y="187"/>
                      </a:lnTo>
                    </a:path>
                  </a:pathLst>
                </a:custGeom>
                <a:solidFill>
                  <a:srgbClr val="3399FF"/>
                </a:solidFill>
                <a:ln>
                  <a:noFill/>
                </a:ln>
              </p:spPr>
            </p:sp>
          </p:grpSp>
        </p:grpSp>
        <p:sp>
          <p:nvSpPr>
            <p:cNvPr id="109" name="Google Shape;109;p17"/>
            <p:cNvSpPr/>
            <p:nvPr/>
          </p:nvSpPr>
          <p:spPr>
            <a:xfrm>
              <a:off x="4455360" y="1024560"/>
              <a:ext cx="2230578" cy="39889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Quantum computer</a:t>
              </a:r>
              <a:endParaRPr b="0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idea</a:t>
            </a:r>
            <a:endParaRPr/>
          </a:p>
        </p:txBody>
      </p:sp>
      <p:sp>
        <p:nvSpPr>
          <p:cNvPr id="466" name="Google Shape;466;p44"/>
          <p:cNvSpPr/>
          <p:nvPr/>
        </p:nvSpPr>
        <p:spPr>
          <a:xfrm>
            <a:off x="2963625" y="2907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Trap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677625" y="2907525"/>
            <a:ext cx="110325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PI lasers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44"/>
          <p:cNvSpPr/>
          <p:nvPr/>
        </p:nvSpPr>
        <p:spPr>
          <a:xfrm>
            <a:off x="5021025" y="2907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MCP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9" name="Google Shape;469;p44"/>
          <p:cNvCxnSpPr>
            <a:stCxn id="467" idx="3"/>
            <a:endCxn id="466" idx="1"/>
          </p:cNvCxnSpPr>
          <p:nvPr/>
        </p:nvCxnSpPr>
        <p:spPr>
          <a:xfrm>
            <a:off x="1780875" y="3126188"/>
            <a:ext cx="11829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44"/>
          <p:cNvCxnSpPr>
            <a:stCxn id="466" idx="3"/>
            <a:endCxn id="468" idx="1"/>
          </p:cNvCxnSpPr>
          <p:nvPr/>
        </p:nvCxnSpPr>
        <p:spPr>
          <a:xfrm>
            <a:off x="3805125" y="3126188"/>
            <a:ext cx="121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71" name="Google Shape;471;p44"/>
          <p:cNvSpPr txBox="1"/>
          <p:nvPr/>
        </p:nvSpPr>
        <p:spPr>
          <a:xfrm>
            <a:off x="4434625" y="2758450"/>
            <a:ext cx="477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1" baseline="30000" lang="en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2963625" y="4050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oven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3" name="Google Shape;473;p44"/>
          <p:cNvCxnSpPr>
            <a:endCxn id="466" idx="2"/>
          </p:cNvCxnSpPr>
          <p:nvPr/>
        </p:nvCxnSpPr>
        <p:spPr>
          <a:xfrm rot="10800000">
            <a:off x="3384375" y="3344850"/>
            <a:ext cx="0" cy="705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74" name="Google Shape;474;p44"/>
          <p:cNvSpPr txBox="1"/>
          <p:nvPr/>
        </p:nvSpPr>
        <p:spPr>
          <a:xfrm>
            <a:off x="3328125" y="3538688"/>
            <a:ext cx="477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Ca</a:t>
            </a:r>
            <a:endParaRPr b="1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1877025" y="2828099"/>
            <a:ext cx="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390 nm</a:t>
            </a:r>
            <a:endParaRPr b="1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422 nm</a:t>
            </a:r>
            <a:endParaRPr b="1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7499175" y="2839838"/>
            <a:ext cx="993950" cy="572700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time tagger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7" name="Google Shape;477;p44"/>
          <p:cNvCxnSpPr>
            <a:stCxn id="468" idx="3"/>
            <a:endCxn id="476" idx="1"/>
          </p:cNvCxnSpPr>
          <p:nvPr/>
        </p:nvCxnSpPr>
        <p:spPr>
          <a:xfrm>
            <a:off x="5862525" y="3126188"/>
            <a:ext cx="163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44"/>
          <p:cNvSpPr/>
          <p:nvPr/>
        </p:nvSpPr>
        <p:spPr>
          <a:xfrm>
            <a:off x="2963625" y="14597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AWG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9" name="Google Shape;479;p44"/>
          <p:cNvCxnSpPr>
            <a:stCxn id="478" idx="2"/>
            <a:endCxn id="466" idx="0"/>
          </p:cNvCxnSpPr>
          <p:nvPr/>
        </p:nvCxnSpPr>
        <p:spPr>
          <a:xfrm>
            <a:off x="3384375" y="1897050"/>
            <a:ext cx="0" cy="101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44"/>
          <p:cNvSpPr txBox="1"/>
          <p:nvPr/>
        </p:nvSpPr>
        <p:spPr>
          <a:xfrm>
            <a:off x="3357871" y="1835477"/>
            <a:ext cx="1215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extraction 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6207100" y="3192450"/>
            <a:ext cx="1215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stop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44"/>
          <p:cNvSpPr/>
          <p:nvPr/>
        </p:nvSpPr>
        <p:spPr>
          <a:xfrm>
            <a:off x="3805150" y="1668450"/>
            <a:ext cx="4214175" cy="1166200"/>
          </a:xfrm>
          <a:custGeom>
            <a:rect b="b" l="l" r="r" t="t"/>
            <a:pathLst>
              <a:path extrusionOk="0" h="46648" w="168567">
                <a:moveTo>
                  <a:pt x="0" y="0"/>
                </a:moveTo>
                <a:lnTo>
                  <a:pt x="168567" y="0"/>
                </a:lnTo>
                <a:lnTo>
                  <a:pt x="168567" y="46648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83" name="Google Shape;483;p44"/>
          <p:cNvSpPr txBox="1"/>
          <p:nvPr/>
        </p:nvSpPr>
        <p:spPr>
          <a:xfrm>
            <a:off x="6041450" y="1668450"/>
            <a:ext cx="1215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start 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44"/>
          <p:cNvSpPr/>
          <p:nvPr/>
        </p:nvSpPr>
        <p:spPr>
          <a:xfrm>
            <a:off x="4487625" y="22217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DAC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5" name="Google Shape;485;p44"/>
          <p:cNvCxnSpPr>
            <a:stCxn id="484" idx="1"/>
          </p:cNvCxnSpPr>
          <p:nvPr/>
        </p:nvCxnSpPr>
        <p:spPr>
          <a:xfrm rot="10800000">
            <a:off x="3387825" y="2440388"/>
            <a:ext cx="1099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44"/>
          <p:cNvSpPr/>
          <p:nvPr/>
        </p:nvSpPr>
        <p:spPr>
          <a:xfrm>
            <a:off x="3328074" y="2387386"/>
            <a:ext cx="119400" cy="1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4"/>
          <p:cNvSpPr/>
          <p:nvPr/>
        </p:nvSpPr>
        <p:spPr>
          <a:xfrm>
            <a:off x="4865325" y="2499875"/>
            <a:ext cx="3743700" cy="1328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/>
          <p:nvPr>
            <p:ph type="title"/>
          </p:nvPr>
        </p:nvSpPr>
        <p:spPr>
          <a:xfrm>
            <a:off x="311700" y="445025"/>
            <a:ext cx="60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more detail...</a:t>
            </a:r>
            <a:endParaRPr/>
          </a:p>
        </p:txBody>
      </p:sp>
      <p:sp>
        <p:nvSpPr>
          <p:cNvPr id="493" name="Google Shape;493;p45"/>
          <p:cNvSpPr txBox="1"/>
          <p:nvPr/>
        </p:nvSpPr>
        <p:spPr>
          <a:xfrm>
            <a:off x="311700" y="1372100"/>
            <a:ext cx="3298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Stack of two microchannel plates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200 V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2200 V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Anode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2500 V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Electron avalanche during detection creates ripple on supply voltage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4" name="Google Shape;494;p45"/>
          <p:cNvPicPr preferRelativeResize="0"/>
          <p:nvPr/>
        </p:nvPicPr>
        <p:blipFill rotWithShape="1">
          <a:blip r:embed="rId3">
            <a:alphaModFix/>
          </a:blip>
          <a:srcRect b="34728" l="56389" r="22990" t="19712"/>
          <a:stretch/>
        </p:blipFill>
        <p:spPr>
          <a:xfrm>
            <a:off x="3984924" y="1333363"/>
            <a:ext cx="1562849" cy="3452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5"/>
          <p:cNvSpPr/>
          <p:nvPr/>
        </p:nvSpPr>
        <p:spPr>
          <a:xfrm>
            <a:off x="5789200" y="2047182"/>
            <a:ext cx="1841675" cy="572275"/>
          </a:xfrm>
          <a:custGeom>
            <a:rect b="b" l="l" r="r" t="t"/>
            <a:pathLst>
              <a:path extrusionOk="0" h="22891" w="73667">
                <a:moveTo>
                  <a:pt x="0" y="22891"/>
                </a:moveTo>
                <a:cubicBezTo>
                  <a:pt x="19038" y="6569"/>
                  <a:pt x="55935" y="-10103"/>
                  <a:pt x="73667" y="7629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6" name="Google Shape;496;p45"/>
          <p:cNvSpPr/>
          <p:nvPr/>
        </p:nvSpPr>
        <p:spPr>
          <a:xfrm>
            <a:off x="7454775" y="2120500"/>
            <a:ext cx="437500" cy="322850"/>
          </a:xfrm>
          <a:custGeom>
            <a:rect b="b" l="l" r="r" t="t"/>
            <a:pathLst>
              <a:path extrusionOk="0" h="12914" w="17500">
                <a:moveTo>
                  <a:pt x="12327" y="0"/>
                </a:moveTo>
                <a:cubicBezTo>
                  <a:pt x="14072" y="4075"/>
                  <a:pt x="18389" y="8026"/>
                  <a:pt x="17316" y="12327"/>
                </a:cubicBezTo>
                <a:cubicBezTo>
                  <a:pt x="17007" y="13564"/>
                  <a:pt x="14770" y="12160"/>
                  <a:pt x="13501" y="12033"/>
                </a:cubicBezTo>
                <a:cubicBezTo>
                  <a:pt x="9014" y="11583"/>
                  <a:pt x="4277" y="11485"/>
                  <a:pt x="0" y="12914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7" name="Google Shape;497;p45"/>
          <p:cNvSpPr txBox="1"/>
          <p:nvPr/>
        </p:nvSpPr>
        <p:spPr>
          <a:xfrm>
            <a:off x="7256650" y="2571750"/>
            <a:ext cx="15630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detection??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8" name="Google Shape;498;p45"/>
          <p:cNvPicPr preferRelativeResize="0"/>
          <p:nvPr/>
        </p:nvPicPr>
        <p:blipFill rotWithShape="1">
          <a:blip r:embed="rId4">
            <a:alphaModFix/>
          </a:blip>
          <a:srcRect b="7512" l="49448" r="7141" t="32144"/>
          <a:stretch/>
        </p:blipFill>
        <p:spPr>
          <a:xfrm>
            <a:off x="6575575" y="2897275"/>
            <a:ext cx="2195900" cy="152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350" y="3258737"/>
            <a:ext cx="2222053" cy="18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6"/>
          <p:cNvPicPr preferRelativeResize="0"/>
          <p:nvPr/>
        </p:nvPicPr>
        <p:blipFill rotWithShape="1">
          <a:blip r:embed="rId4">
            <a:alphaModFix/>
          </a:blip>
          <a:srcRect b="25234" l="21162" r="19458" t="24001"/>
          <a:stretch/>
        </p:blipFill>
        <p:spPr>
          <a:xfrm>
            <a:off x="7303978" y="2608424"/>
            <a:ext cx="814450" cy="6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6"/>
          <p:cNvPicPr preferRelativeResize="0"/>
          <p:nvPr/>
        </p:nvPicPr>
        <p:blipFill rotWithShape="1">
          <a:blip r:embed="rId5">
            <a:alphaModFix/>
          </a:blip>
          <a:srcRect b="20441" l="14857" r="15256" t="21038"/>
          <a:stretch/>
        </p:blipFill>
        <p:spPr>
          <a:xfrm>
            <a:off x="5303250" y="2571750"/>
            <a:ext cx="958575" cy="7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311700" y="445025"/>
            <a:ext cx="60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 more detail...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7" name="Google Shape;507;p46"/>
          <p:cNvPicPr preferRelativeResize="0"/>
          <p:nvPr/>
        </p:nvPicPr>
        <p:blipFill rotWithShape="1">
          <a:blip r:embed="rId6">
            <a:alphaModFix/>
          </a:blip>
          <a:srcRect b="34728" l="56389" r="22990" t="19712"/>
          <a:stretch/>
        </p:blipFill>
        <p:spPr>
          <a:xfrm>
            <a:off x="543699" y="1230638"/>
            <a:ext cx="1562849" cy="345277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 txBox="1"/>
          <p:nvPr/>
        </p:nvSpPr>
        <p:spPr>
          <a:xfrm>
            <a:off x="2505800" y="4043050"/>
            <a:ext cx="851100" cy="380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2500 V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09" name="Google Shape;509;p46"/>
          <p:cNvCxnSpPr/>
          <p:nvPr/>
        </p:nvCxnSpPr>
        <p:spPr>
          <a:xfrm>
            <a:off x="2938406" y="2695125"/>
            <a:ext cx="0" cy="1347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0" name="Google Shape;51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347" y="2031287"/>
            <a:ext cx="1276350" cy="159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46"/>
          <p:cNvCxnSpPr/>
          <p:nvPr/>
        </p:nvCxnSpPr>
        <p:spPr>
          <a:xfrm rot="10800000">
            <a:off x="1570075" y="2685475"/>
            <a:ext cx="1372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46"/>
          <p:cNvCxnSpPr/>
          <p:nvPr/>
        </p:nvCxnSpPr>
        <p:spPr>
          <a:xfrm>
            <a:off x="2938400" y="3213775"/>
            <a:ext cx="0" cy="82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46"/>
          <p:cNvSpPr/>
          <p:nvPr/>
        </p:nvSpPr>
        <p:spPr>
          <a:xfrm rot="5400000">
            <a:off x="3676025" y="2355300"/>
            <a:ext cx="851100" cy="73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6925" y="412801"/>
            <a:ext cx="2352944" cy="189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46"/>
          <p:cNvCxnSpPr>
            <a:stCxn id="513" idx="0"/>
          </p:cNvCxnSpPr>
          <p:nvPr/>
        </p:nvCxnSpPr>
        <p:spPr>
          <a:xfrm>
            <a:off x="4469675" y="2723400"/>
            <a:ext cx="40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6" name="Google Shape;51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78525" y="3258755"/>
            <a:ext cx="2295451" cy="188999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6"/>
          <p:cNvSpPr txBox="1"/>
          <p:nvPr/>
        </p:nvSpPr>
        <p:spPr>
          <a:xfrm>
            <a:off x="3573300" y="3148938"/>
            <a:ext cx="785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ZFL-500LN+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8" name="Google Shape;518;p46"/>
          <p:cNvCxnSpPr/>
          <p:nvPr/>
        </p:nvCxnSpPr>
        <p:spPr>
          <a:xfrm>
            <a:off x="4872025" y="2722163"/>
            <a:ext cx="645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98628" y="415878"/>
            <a:ext cx="2352950" cy="1890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6"/>
          <p:cNvCxnSpPr/>
          <p:nvPr/>
        </p:nvCxnSpPr>
        <p:spPr>
          <a:xfrm>
            <a:off x="5887713" y="3285213"/>
            <a:ext cx="37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46"/>
          <p:cNvCxnSpPr/>
          <p:nvPr/>
        </p:nvCxnSpPr>
        <p:spPr>
          <a:xfrm>
            <a:off x="5989863" y="3386263"/>
            <a:ext cx="1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46"/>
          <p:cNvCxnSpPr/>
          <p:nvPr/>
        </p:nvCxnSpPr>
        <p:spPr>
          <a:xfrm>
            <a:off x="5303250" y="3285213"/>
            <a:ext cx="37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46"/>
          <p:cNvCxnSpPr/>
          <p:nvPr/>
        </p:nvCxnSpPr>
        <p:spPr>
          <a:xfrm>
            <a:off x="5405400" y="3386263"/>
            <a:ext cx="1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46"/>
          <p:cNvSpPr/>
          <p:nvPr/>
        </p:nvSpPr>
        <p:spPr>
          <a:xfrm rot="5400000">
            <a:off x="6439025" y="2347963"/>
            <a:ext cx="851100" cy="73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5" name="Google Shape;525;p46"/>
          <p:cNvCxnSpPr/>
          <p:nvPr/>
        </p:nvCxnSpPr>
        <p:spPr>
          <a:xfrm rot="10800000">
            <a:off x="6075225" y="2722163"/>
            <a:ext cx="425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46"/>
          <p:cNvCxnSpPr>
            <a:stCxn id="524" idx="0"/>
          </p:cNvCxnSpPr>
          <p:nvPr/>
        </p:nvCxnSpPr>
        <p:spPr>
          <a:xfrm>
            <a:off x="7232675" y="2716063"/>
            <a:ext cx="192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7" name="Google Shape;527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86286" y="420187"/>
            <a:ext cx="2222050" cy="189000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/>
          <p:nvPr/>
        </p:nvSpPr>
        <p:spPr>
          <a:xfrm>
            <a:off x="6589600" y="2994513"/>
            <a:ext cx="785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ENI 600L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46"/>
          <p:cNvSpPr txBox="1"/>
          <p:nvPr/>
        </p:nvSpPr>
        <p:spPr>
          <a:xfrm>
            <a:off x="8211525" y="2444148"/>
            <a:ext cx="851100" cy="5727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time tagger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0" name="Google Shape;530;p46"/>
          <p:cNvCxnSpPr/>
          <p:nvPr/>
        </p:nvCxnSpPr>
        <p:spPr>
          <a:xfrm>
            <a:off x="7226775" y="3227350"/>
            <a:ext cx="37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6"/>
          <p:cNvCxnSpPr/>
          <p:nvPr/>
        </p:nvCxnSpPr>
        <p:spPr>
          <a:xfrm>
            <a:off x="7328925" y="3328400"/>
            <a:ext cx="1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46"/>
          <p:cNvCxnSpPr/>
          <p:nvPr/>
        </p:nvCxnSpPr>
        <p:spPr>
          <a:xfrm>
            <a:off x="7797412" y="3221763"/>
            <a:ext cx="37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46"/>
          <p:cNvCxnSpPr/>
          <p:nvPr/>
        </p:nvCxnSpPr>
        <p:spPr>
          <a:xfrm>
            <a:off x="7899562" y="3322813"/>
            <a:ext cx="16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46"/>
          <p:cNvCxnSpPr/>
          <p:nvPr/>
        </p:nvCxnSpPr>
        <p:spPr>
          <a:xfrm rot="10800000">
            <a:off x="7982925" y="2717208"/>
            <a:ext cx="22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46"/>
          <p:cNvSpPr txBox="1"/>
          <p:nvPr/>
        </p:nvSpPr>
        <p:spPr>
          <a:xfrm>
            <a:off x="3533473" y="2505995"/>
            <a:ext cx="126000" cy="1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idea + improvements</a:t>
            </a: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2963625" y="2907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Trap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47"/>
          <p:cNvSpPr/>
          <p:nvPr/>
        </p:nvSpPr>
        <p:spPr>
          <a:xfrm>
            <a:off x="677625" y="2907525"/>
            <a:ext cx="110325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PI lasers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47"/>
          <p:cNvSpPr/>
          <p:nvPr/>
        </p:nvSpPr>
        <p:spPr>
          <a:xfrm>
            <a:off x="5021025" y="2907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MCP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4" name="Google Shape;544;p47"/>
          <p:cNvCxnSpPr>
            <a:stCxn id="542" idx="3"/>
            <a:endCxn id="541" idx="1"/>
          </p:cNvCxnSpPr>
          <p:nvPr/>
        </p:nvCxnSpPr>
        <p:spPr>
          <a:xfrm>
            <a:off x="1780875" y="3126188"/>
            <a:ext cx="11829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47"/>
          <p:cNvCxnSpPr>
            <a:stCxn id="541" idx="3"/>
            <a:endCxn id="543" idx="1"/>
          </p:cNvCxnSpPr>
          <p:nvPr/>
        </p:nvCxnSpPr>
        <p:spPr>
          <a:xfrm>
            <a:off x="3805125" y="3126188"/>
            <a:ext cx="121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546" name="Google Shape;546;p47"/>
          <p:cNvSpPr txBox="1"/>
          <p:nvPr/>
        </p:nvSpPr>
        <p:spPr>
          <a:xfrm>
            <a:off x="4434625" y="2758450"/>
            <a:ext cx="477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1" baseline="30000" lang="en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47"/>
          <p:cNvSpPr/>
          <p:nvPr/>
        </p:nvSpPr>
        <p:spPr>
          <a:xfrm>
            <a:off x="2963625" y="4050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oven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8" name="Google Shape;548;p47"/>
          <p:cNvCxnSpPr>
            <a:endCxn id="541" idx="2"/>
          </p:cNvCxnSpPr>
          <p:nvPr/>
        </p:nvCxnSpPr>
        <p:spPr>
          <a:xfrm rot="10800000">
            <a:off x="3384375" y="3344850"/>
            <a:ext cx="0" cy="705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49" name="Google Shape;549;p47"/>
          <p:cNvSpPr txBox="1"/>
          <p:nvPr/>
        </p:nvSpPr>
        <p:spPr>
          <a:xfrm>
            <a:off x="3328125" y="3538688"/>
            <a:ext cx="477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Ca</a:t>
            </a:r>
            <a:endParaRPr b="1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47"/>
          <p:cNvSpPr txBox="1"/>
          <p:nvPr/>
        </p:nvSpPr>
        <p:spPr>
          <a:xfrm>
            <a:off x="1877025" y="2828099"/>
            <a:ext cx="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390 nm</a:t>
            </a:r>
            <a:endParaRPr b="1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422 nm</a:t>
            </a:r>
            <a:endParaRPr b="1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47"/>
          <p:cNvSpPr/>
          <p:nvPr/>
        </p:nvSpPr>
        <p:spPr>
          <a:xfrm>
            <a:off x="7499175" y="2839838"/>
            <a:ext cx="993950" cy="572700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time tagger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2" name="Google Shape;552;p47"/>
          <p:cNvCxnSpPr>
            <a:stCxn id="543" idx="3"/>
            <a:endCxn id="551" idx="1"/>
          </p:cNvCxnSpPr>
          <p:nvPr/>
        </p:nvCxnSpPr>
        <p:spPr>
          <a:xfrm>
            <a:off x="5862525" y="3126188"/>
            <a:ext cx="163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47"/>
          <p:cNvSpPr/>
          <p:nvPr/>
        </p:nvSpPr>
        <p:spPr>
          <a:xfrm>
            <a:off x="2963625" y="14597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AWG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4" name="Google Shape;554;p47"/>
          <p:cNvCxnSpPr>
            <a:stCxn id="553" idx="2"/>
            <a:endCxn id="541" idx="0"/>
          </p:cNvCxnSpPr>
          <p:nvPr/>
        </p:nvCxnSpPr>
        <p:spPr>
          <a:xfrm>
            <a:off x="3384375" y="1897050"/>
            <a:ext cx="0" cy="101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47"/>
          <p:cNvSpPr txBox="1"/>
          <p:nvPr/>
        </p:nvSpPr>
        <p:spPr>
          <a:xfrm>
            <a:off x="3510271" y="1835477"/>
            <a:ext cx="1215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extraction 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p47"/>
          <p:cNvSpPr txBox="1"/>
          <p:nvPr/>
        </p:nvSpPr>
        <p:spPr>
          <a:xfrm>
            <a:off x="6207100" y="3268650"/>
            <a:ext cx="1215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stop 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47"/>
          <p:cNvSpPr/>
          <p:nvPr/>
        </p:nvSpPr>
        <p:spPr>
          <a:xfrm>
            <a:off x="3805150" y="1668450"/>
            <a:ext cx="4214175" cy="1166200"/>
          </a:xfrm>
          <a:custGeom>
            <a:rect b="b" l="l" r="r" t="t"/>
            <a:pathLst>
              <a:path extrusionOk="0" h="46648" w="168567">
                <a:moveTo>
                  <a:pt x="0" y="0"/>
                </a:moveTo>
                <a:lnTo>
                  <a:pt x="168567" y="0"/>
                </a:lnTo>
                <a:lnTo>
                  <a:pt x="168567" y="46648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58" name="Google Shape;558;p47"/>
          <p:cNvSpPr txBox="1"/>
          <p:nvPr/>
        </p:nvSpPr>
        <p:spPr>
          <a:xfrm>
            <a:off x="6041450" y="1668450"/>
            <a:ext cx="1215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start 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47"/>
          <p:cNvSpPr/>
          <p:nvPr/>
        </p:nvSpPr>
        <p:spPr>
          <a:xfrm>
            <a:off x="4487625" y="22217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DAC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0" name="Google Shape;560;p47"/>
          <p:cNvCxnSpPr>
            <a:stCxn id="559" idx="1"/>
          </p:cNvCxnSpPr>
          <p:nvPr/>
        </p:nvCxnSpPr>
        <p:spPr>
          <a:xfrm rot="10800000">
            <a:off x="3387825" y="2440388"/>
            <a:ext cx="1099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47"/>
          <p:cNvSpPr/>
          <p:nvPr/>
        </p:nvSpPr>
        <p:spPr>
          <a:xfrm>
            <a:off x="3328074" y="2387386"/>
            <a:ext cx="119400" cy="1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7"/>
          <p:cNvSpPr/>
          <p:nvPr/>
        </p:nvSpPr>
        <p:spPr>
          <a:xfrm>
            <a:off x="6366125" y="2907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47"/>
          <p:cNvSpPr/>
          <p:nvPr/>
        </p:nvSpPr>
        <p:spPr>
          <a:xfrm rot="5400000">
            <a:off x="6853150" y="2985775"/>
            <a:ext cx="324600" cy="280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7"/>
          <p:cNvSpPr/>
          <p:nvPr/>
        </p:nvSpPr>
        <p:spPr>
          <a:xfrm>
            <a:off x="6448950" y="2985800"/>
            <a:ext cx="311400" cy="28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7"/>
          <p:cNvSpPr/>
          <p:nvPr/>
        </p:nvSpPr>
        <p:spPr>
          <a:xfrm>
            <a:off x="6502000" y="3079825"/>
            <a:ext cx="208663" cy="119275"/>
          </a:xfrm>
          <a:custGeom>
            <a:rect b="b" l="l" r="r" t="t"/>
            <a:pathLst>
              <a:path extrusionOk="0" h="4771" w="11927">
                <a:moveTo>
                  <a:pt x="0" y="0"/>
                </a:moveTo>
                <a:lnTo>
                  <a:pt x="7156" y="0"/>
                </a:lnTo>
                <a:lnTo>
                  <a:pt x="11927" y="4771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6" name="Google Shape;566;p47"/>
          <p:cNvSpPr/>
          <p:nvPr/>
        </p:nvSpPr>
        <p:spPr>
          <a:xfrm>
            <a:off x="3228672" y="1945504"/>
            <a:ext cx="311400" cy="28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7"/>
          <p:cNvSpPr/>
          <p:nvPr/>
        </p:nvSpPr>
        <p:spPr>
          <a:xfrm>
            <a:off x="3281721" y="2039529"/>
            <a:ext cx="208663" cy="119275"/>
          </a:xfrm>
          <a:custGeom>
            <a:rect b="b" l="l" r="r" t="t"/>
            <a:pathLst>
              <a:path extrusionOk="0" h="4771" w="11927">
                <a:moveTo>
                  <a:pt x="0" y="0"/>
                </a:moveTo>
                <a:lnTo>
                  <a:pt x="7156" y="0"/>
                </a:lnTo>
                <a:lnTo>
                  <a:pt x="11927" y="4771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8" name="Google Shape;568;p47"/>
          <p:cNvSpPr/>
          <p:nvPr/>
        </p:nvSpPr>
        <p:spPr>
          <a:xfrm>
            <a:off x="1234225" y="1675075"/>
            <a:ext cx="1736025" cy="1225825"/>
          </a:xfrm>
          <a:custGeom>
            <a:rect b="b" l="l" r="r" t="t"/>
            <a:pathLst>
              <a:path extrusionOk="0" h="49033" w="69441">
                <a:moveTo>
                  <a:pt x="69441" y="0"/>
                </a:moveTo>
                <a:lnTo>
                  <a:pt x="0" y="0"/>
                </a:lnTo>
                <a:lnTo>
                  <a:pt x="0" y="49033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69" name="Google Shape;569;p47"/>
          <p:cNvSpPr txBox="1"/>
          <p:nvPr/>
        </p:nvSpPr>
        <p:spPr>
          <a:xfrm>
            <a:off x="1393250" y="1668450"/>
            <a:ext cx="1325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on/off 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Trapping electrons</a:t>
            </a:r>
            <a:endParaRPr/>
          </a:p>
        </p:txBody>
      </p:sp>
      <p:sp>
        <p:nvSpPr>
          <p:cNvPr id="575" name="Google Shape;575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experiment</a:t>
            </a:r>
            <a:endParaRPr/>
          </a:p>
        </p:txBody>
      </p:sp>
      <p:pic>
        <p:nvPicPr>
          <p:cNvPr id="576" name="Google Shape;5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495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4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Protocol</a:t>
            </a:r>
            <a:endParaRPr/>
          </a:p>
        </p:txBody>
      </p:sp>
      <p:pic>
        <p:nvPicPr>
          <p:cNvPr id="583" name="Google Shape;5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825" y="1017725"/>
            <a:ext cx="46243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0" title="First_trapping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 Protocol</a:t>
            </a:r>
            <a:endParaRPr/>
          </a:p>
        </p:txBody>
      </p:sp>
      <p:pic>
        <p:nvPicPr>
          <p:cNvPr id="594" name="Google Shape;5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438"/>
            <a:ext cx="4527575" cy="374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803" y="1152475"/>
            <a:ext cx="45275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loading</a:t>
            </a:r>
            <a:endParaRPr/>
          </a:p>
        </p:txBody>
      </p:sp>
      <p:pic>
        <p:nvPicPr>
          <p:cNvPr id="601" name="Google Shape;6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650" y="1183387"/>
            <a:ext cx="4024700" cy="35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storage</a:t>
            </a:r>
            <a:endParaRPr/>
          </a:p>
        </p:txBody>
      </p:sp>
      <p:pic>
        <p:nvPicPr>
          <p:cNvPr id="607" name="Google Shape;6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78" y="1183386"/>
            <a:ext cx="5121844" cy="353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8"/>
          <p:cNvGrpSpPr/>
          <p:nvPr/>
        </p:nvGrpSpPr>
        <p:grpSpPr>
          <a:xfrm>
            <a:off x="999394" y="812099"/>
            <a:ext cx="1491516" cy="1506074"/>
            <a:chOff x="805320" y="1184400"/>
            <a:chExt cx="1685520" cy="2008098"/>
          </a:xfrm>
        </p:grpSpPr>
        <p:pic>
          <p:nvPicPr>
            <p:cNvPr id="115" name="Google Shape;11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8400" y="1184400"/>
              <a:ext cx="1252440" cy="1644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5320" y="1184400"/>
              <a:ext cx="974880" cy="1041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8"/>
            <p:cNvSpPr/>
            <p:nvPr/>
          </p:nvSpPr>
          <p:spPr>
            <a:xfrm>
              <a:off x="1580052" y="2885400"/>
              <a:ext cx="715338" cy="30709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NMR</a:t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8"/>
          <p:cNvSpPr/>
          <p:nvPr/>
        </p:nvSpPr>
        <p:spPr>
          <a:xfrm>
            <a:off x="83875" y="4861300"/>
            <a:ext cx="6262380" cy="207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A. Ekert, R. Blatt, K, Brown, H. Häffner,  M. Saffmann, IBM, C. Marcus, I. Wamsley 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 flipH="1" rot="10800000">
            <a:off x="3433680" y="723450"/>
            <a:ext cx="1613100" cy="23337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20" name="Google Shape;120;p18"/>
          <p:cNvGrpSpPr/>
          <p:nvPr/>
        </p:nvGrpSpPr>
        <p:grpSpPr>
          <a:xfrm>
            <a:off x="2858040" y="1276500"/>
            <a:ext cx="3584880" cy="1806301"/>
            <a:chOff x="2858040" y="1803600"/>
            <a:chExt cx="3584880" cy="2408401"/>
          </a:xfrm>
        </p:grpSpPr>
        <p:sp>
          <p:nvSpPr>
            <p:cNvPr id="121" name="Google Shape;121;p18"/>
            <p:cNvSpPr/>
            <p:nvPr/>
          </p:nvSpPr>
          <p:spPr>
            <a:xfrm>
              <a:off x="4186800" y="1837080"/>
              <a:ext cx="957242" cy="1681196"/>
            </a:xfrm>
            <a:custGeom>
              <a:rect b="b" l="l" r="r" t="t"/>
              <a:pathLst>
                <a:path extrusionOk="0" h="4672" w="2661">
                  <a:moveTo>
                    <a:pt x="657" y="0"/>
                  </a:moveTo>
                  <a:cubicBezTo>
                    <a:pt x="328" y="0"/>
                    <a:pt x="0" y="328"/>
                    <a:pt x="0" y="657"/>
                  </a:cubicBezTo>
                  <a:lnTo>
                    <a:pt x="0" y="4013"/>
                  </a:lnTo>
                  <a:cubicBezTo>
                    <a:pt x="0" y="4342"/>
                    <a:pt x="328" y="4671"/>
                    <a:pt x="657" y="4671"/>
                  </a:cubicBezTo>
                  <a:lnTo>
                    <a:pt x="2002" y="4671"/>
                  </a:lnTo>
                  <a:cubicBezTo>
                    <a:pt x="2331" y="4671"/>
                    <a:pt x="2660" y="4342"/>
                    <a:pt x="2660" y="4013"/>
                  </a:cubicBezTo>
                  <a:lnTo>
                    <a:pt x="2660" y="657"/>
                  </a:lnTo>
                  <a:cubicBezTo>
                    <a:pt x="2660" y="328"/>
                    <a:pt x="2331" y="0"/>
                    <a:pt x="2002" y="0"/>
                  </a:cubicBezTo>
                  <a:lnTo>
                    <a:pt x="657" y="0"/>
                  </a:lnTo>
                </a:path>
              </a:pathLst>
            </a:custGeom>
            <a:solidFill>
              <a:srgbClr val="D59C00"/>
            </a:solidFill>
            <a:ln cap="flat" cmpd="sng" w="255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dir="2700000" dist="161899">
                <a:srgbClr val="000F3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58040" y="1803600"/>
              <a:ext cx="858959" cy="1704960"/>
            </a:xfrm>
            <a:custGeom>
              <a:rect b="b" l="l" r="r" t="t"/>
              <a:pathLst>
                <a:path extrusionOk="0" h="1240" w="624">
                  <a:moveTo>
                    <a:pt x="312" y="0"/>
                  </a:moveTo>
                  <a:lnTo>
                    <a:pt x="256" y="216"/>
                  </a:lnTo>
                  <a:lnTo>
                    <a:pt x="152" y="64"/>
                  </a:lnTo>
                  <a:lnTo>
                    <a:pt x="152" y="320"/>
                  </a:lnTo>
                  <a:lnTo>
                    <a:pt x="40" y="336"/>
                  </a:lnTo>
                  <a:lnTo>
                    <a:pt x="96" y="488"/>
                  </a:lnTo>
                  <a:lnTo>
                    <a:pt x="0" y="608"/>
                  </a:lnTo>
                  <a:lnTo>
                    <a:pt x="96" y="752"/>
                  </a:lnTo>
                  <a:lnTo>
                    <a:pt x="24" y="904"/>
                  </a:lnTo>
                  <a:lnTo>
                    <a:pt x="136" y="904"/>
                  </a:lnTo>
                  <a:lnTo>
                    <a:pt x="152" y="1144"/>
                  </a:lnTo>
                  <a:lnTo>
                    <a:pt x="256" y="1024"/>
                  </a:lnTo>
                  <a:lnTo>
                    <a:pt x="312" y="1240"/>
                  </a:lnTo>
                  <a:lnTo>
                    <a:pt x="368" y="1024"/>
                  </a:lnTo>
                  <a:lnTo>
                    <a:pt x="472" y="1144"/>
                  </a:lnTo>
                  <a:lnTo>
                    <a:pt x="472" y="904"/>
                  </a:lnTo>
                  <a:lnTo>
                    <a:pt x="584" y="904"/>
                  </a:lnTo>
                  <a:lnTo>
                    <a:pt x="528" y="752"/>
                  </a:lnTo>
                  <a:lnTo>
                    <a:pt x="624" y="608"/>
                  </a:lnTo>
                  <a:lnTo>
                    <a:pt x="528" y="480"/>
                  </a:lnTo>
                  <a:lnTo>
                    <a:pt x="584" y="320"/>
                  </a:lnTo>
                  <a:lnTo>
                    <a:pt x="464" y="304"/>
                  </a:lnTo>
                  <a:lnTo>
                    <a:pt x="472" y="64"/>
                  </a:lnTo>
                  <a:lnTo>
                    <a:pt x="368" y="176"/>
                  </a:lnTo>
                  <a:lnTo>
                    <a:pt x="312" y="0"/>
                  </a:lnTo>
                </a:path>
              </a:pathLst>
            </a:custGeom>
            <a:solidFill>
              <a:srgbClr val="3399FF"/>
            </a:solidFill>
            <a:ln cap="flat" cmpd="sng" w="25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dir="2700000" dist="161899">
                <a:srgbClr val="000F33"/>
              </a:outerShdw>
            </a:effectLst>
          </p:spPr>
        </p:sp>
        <p:sp>
          <p:nvSpPr>
            <p:cNvPr id="123" name="Google Shape;123;p18"/>
            <p:cNvSpPr/>
            <p:nvPr/>
          </p:nvSpPr>
          <p:spPr>
            <a:xfrm>
              <a:off x="3124675" y="2157467"/>
              <a:ext cx="3471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3400" lIns="16550" spcFirstLastPara="1" rIns="16550" wrap="square" tIns="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000</a:t>
              </a:r>
              <a:endParaRPr b="0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001</a:t>
              </a:r>
              <a:endParaRPr b="0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</a:t>
              </a:r>
              <a:endParaRPr b="0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011</a:t>
              </a:r>
              <a:endParaRPr b="0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3825000" y="2397240"/>
              <a:ext cx="254160" cy="561960"/>
            </a:xfrm>
            <a:custGeom>
              <a:rect b="b" l="l" r="r" t="t"/>
              <a:pathLst>
                <a:path extrusionOk="0" h="408" w="184">
                  <a:moveTo>
                    <a:pt x="0" y="128"/>
                  </a:moveTo>
                  <a:lnTo>
                    <a:pt x="96" y="128"/>
                  </a:lnTo>
                  <a:lnTo>
                    <a:pt x="96" y="0"/>
                  </a:lnTo>
                  <a:lnTo>
                    <a:pt x="184" y="208"/>
                  </a:lnTo>
                  <a:lnTo>
                    <a:pt x="96" y="408"/>
                  </a:lnTo>
                  <a:lnTo>
                    <a:pt x="96" y="288"/>
                  </a:lnTo>
                  <a:lnTo>
                    <a:pt x="0" y="288"/>
                  </a:lnTo>
                  <a:lnTo>
                    <a:pt x="0" y="128"/>
                  </a:lnTo>
                </a:path>
              </a:pathLst>
            </a:custGeom>
            <a:solidFill>
              <a:srgbClr val="FF0000"/>
            </a:solidFill>
            <a:ln cap="flat" cmpd="sng" w="25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dir="2700000" dist="161899">
                <a:srgbClr val="000F33"/>
              </a:outerShdw>
            </a:effectLst>
          </p:spPr>
        </p:sp>
        <p:sp>
          <p:nvSpPr>
            <p:cNvPr id="125" name="Google Shape;125;p18"/>
            <p:cNvSpPr/>
            <p:nvPr/>
          </p:nvSpPr>
          <p:spPr>
            <a:xfrm>
              <a:off x="5583960" y="1803600"/>
              <a:ext cx="858959" cy="1704960"/>
            </a:xfrm>
            <a:custGeom>
              <a:rect b="b" l="l" r="r" t="t"/>
              <a:pathLst>
                <a:path extrusionOk="0" h="1240" w="624">
                  <a:moveTo>
                    <a:pt x="312" y="0"/>
                  </a:moveTo>
                  <a:lnTo>
                    <a:pt x="256" y="216"/>
                  </a:lnTo>
                  <a:lnTo>
                    <a:pt x="152" y="64"/>
                  </a:lnTo>
                  <a:lnTo>
                    <a:pt x="152" y="320"/>
                  </a:lnTo>
                  <a:lnTo>
                    <a:pt x="40" y="336"/>
                  </a:lnTo>
                  <a:lnTo>
                    <a:pt x="96" y="488"/>
                  </a:lnTo>
                  <a:lnTo>
                    <a:pt x="0" y="608"/>
                  </a:lnTo>
                  <a:lnTo>
                    <a:pt x="96" y="752"/>
                  </a:lnTo>
                  <a:lnTo>
                    <a:pt x="24" y="904"/>
                  </a:lnTo>
                  <a:lnTo>
                    <a:pt x="136" y="904"/>
                  </a:lnTo>
                  <a:lnTo>
                    <a:pt x="152" y="1144"/>
                  </a:lnTo>
                  <a:lnTo>
                    <a:pt x="256" y="1024"/>
                  </a:lnTo>
                  <a:lnTo>
                    <a:pt x="312" y="1240"/>
                  </a:lnTo>
                  <a:lnTo>
                    <a:pt x="368" y="1024"/>
                  </a:lnTo>
                  <a:lnTo>
                    <a:pt x="472" y="1144"/>
                  </a:lnTo>
                  <a:lnTo>
                    <a:pt x="472" y="904"/>
                  </a:lnTo>
                  <a:lnTo>
                    <a:pt x="584" y="904"/>
                  </a:lnTo>
                  <a:lnTo>
                    <a:pt x="528" y="752"/>
                  </a:lnTo>
                  <a:lnTo>
                    <a:pt x="624" y="608"/>
                  </a:lnTo>
                  <a:lnTo>
                    <a:pt x="528" y="480"/>
                  </a:lnTo>
                  <a:lnTo>
                    <a:pt x="584" y="320"/>
                  </a:lnTo>
                  <a:lnTo>
                    <a:pt x="464" y="304"/>
                  </a:lnTo>
                  <a:lnTo>
                    <a:pt x="472" y="64"/>
                  </a:lnTo>
                  <a:lnTo>
                    <a:pt x="368" y="176"/>
                  </a:lnTo>
                  <a:lnTo>
                    <a:pt x="312" y="0"/>
                  </a:lnTo>
                </a:path>
              </a:pathLst>
            </a:custGeom>
            <a:solidFill>
              <a:srgbClr val="3399FF"/>
            </a:solidFill>
            <a:ln cap="flat" cmpd="sng" w="255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dir="2700000" dist="161899">
                <a:srgbClr val="000F33"/>
              </a:outerShdw>
            </a:effectLst>
          </p:spPr>
        </p:sp>
        <p:sp>
          <p:nvSpPr>
            <p:cNvPr id="126" name="Google Shape;126;p18"/>
            <p:cNvSpPr/>
            <p:nvPr/>
          </p:nvSpPr>
          <p:spPr>
            <a:xfrm>
              <a:off x="5881923" y="2157467"/>
              <a:ext cx="347100" cy="857400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txBody>
            <a:bodyPr anchorCtr="0" anchor="t" bIns="23400" lIns="16550" spcFirstLastPara="1" rIns="16550" wrap="square" tIns="23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endParaRPr b="0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011</a:t>
              </a:r>
              <a:endParaRPr b="0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110</a:t>
              </a:r>
              <a:endParaRPr b="0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r>
                <a:rPr b="0" lang="en" sz="12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265000" y="2397240"/>
              <a:ext cx="253800" cy="561960"/>
            </a:xfrm>
            <a:custGeom>
              <a:rect b="b" l="l" r="r" t="t"/>
              <a:pathLst>
                <a:path extrusionOk="0" h="408" w="184">
                  <a:moveTo>
                    <a:pt x="0" y="128"/>
                  </a:moveTo>
                  <a:lnTo>
                    <a:pt x="96" y="128"/>
                  </a:lnTo>
                  <a:lnTo>
                    <a:pt x="96" y="0"/>
                  </a:lnTo>
                  <a:lnTo>
                    <a:pt x="184" y="208"/>
                  </a:lnTo>
                  <a:lnTo>
                    <a:pt x="96" y="408"/>
                  </a:lnTo>
                  <a:lnTo>
                    <a:pt x="96" y="288"/>
                  </a:lnTo>
                  <a:lnTo>
                    <a:pt x="0" y="288"/>
                  </a:lnTo>
                  <a:lnTo>
                    <a:pt x="0" y="128"/>
                  </a:lnTo>
                </a:path>
              </a:pathLst>
            </a:custGeom>
            <a:solidFill>
              <a:srgbClr val="FF0000"/>
            </a:solidFill>
            <a:ln cap="flat" cmpd="sng" w="25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dir="2700000" dist="161899">
                <a:srgbClr val="000F33"/>
              </a:outerShdw>
            </a:effectLst>
          </p:spPr>
        </p:sp>
        <p:sp>
          <p:nvSpPr>
            <p:cNvPr id="128" name="Google Shape;128;p18"/>
            <p:cNvSpPr/>
            <p:nvPr/>
          </p:nvSpPr>
          <p:spPr>
            <a:xfrm>
              <a:off x="4253760" y="2486160"/>
              <a:ext cx="836640" cy="988920"/>
            </a:xfrm>
            <a:custGeom>
              <a:rect b="b" l="l" r="r" t="t"/>
              <a:pathLst>
                <a:path extrusionOk="0" h="720" w="608">
                  <a:moveTo>
                    <a:pt x="536" y="40"/>
                  </a:moveTo>
                  <a:lnTo>
                    <a:pt x="448" y="0"/>
                  </a:lnTo>
                  <a:lnTo>
                    <a:pt x="296" y="8"/>
                  </a:lnTo>
                  <a:lnTo>
                    <a:pt x="224" y="48"/>
                  </a:lnTo>
                  <a:lnTo>
                    <a:pt x="144" y="136"/>
                  </a:lnTo>
                  <a:lnTo>
                    <a:pt x="88" y="184"/>
                  </a:lnTo>
                  <a:lnTo>
                    <a:pt x="0" y="296"/>
                  </a:lnTo>
                  <a:lnTo>
                    <a:pt x="0" y="400"/>
                  </a:lnTo>
                  <a:lnTo>
                    <a:pt x="16" y="544"/>
                  </a:lnTo>
                  <a:lnTo>
                    <a:pt x="56" y="616"/>
                  </a:lnTo>
                  <a:lnTo>
                    <a:pt x="136" y="640"/>
                  </a:lnTo>
                  <a:lnTo>
                    <a:pt x="176" y="680"/>
                  </a:lnTo>
                  <a:lnTo>
                    <a:pt x="240" y="704"/>
                  </a:lnTo>
                  <a:lnTo>
                    <a:pt x="336" y="720"/>
                  </a:lnTo>
                  <a:lnTo>
                    <a:pt x="424" y="712"/>
                  </a:lnTo>
                  <a:lnTo>
                    <a:pt x="472" y="688"/>
                  </a:lnTo>
                  <a:lnTo>
                    <a:pt x="480" y="680"/>
                  </a:lnTo>
                  <a:lnTo>
                    <a:pt x="520" y="664"/>
                  </a:lnTo>
                  <a:lnTo>
                    <a:pt x="568" y="624"/>
                  </a:lnTo>
                  <a:lnTo>
                    <a:pt x="576" y="616"/>
                  </a:lnTo>
                  <a:lnTo>
                    <a:pt x="592" y="592"/>
                  </a:lnTo>
                  <a:lnTo>
                    <a:pt x="600" y="584"/>
                  </a:lnTo>
                  <a:lnTo>
                    <a:pt x="608" y="552"/>
                  </a:lnTo>
                  <a:lnTo>
                    <a:pt x="608" y="528"/>
                  </a:lnTo>
                  <a:lnTo>
                    <a:pt x="608" y="488"/>
                  </a:lnTo>
                  <a:lnTo>
                    <a:pt x="608" y="472"/>
                  </a:lnTo>
                  <a:lnTo>
                    <a:pt x="592" y="432"/>
                  </a:lnTo>
                  <a:lnTo>
                    <a:pt x="592" y="408"/>
                  </a:lnTo>
                  <a:lnTo>
                    <a:pt x="576" y="352"/>
                  </a:lnTo>
                  <a:lnTo>
                    <a:pt x="568" y="344"/>
                  </a:lnTo>
                  <a:lnTo>
                    <a:pt x="568" y="288"/>
                  </a:lnTo>
                  <a:lnTo>
                    <a:pt x="560" y="256"/>
                  </a:lnTo>
                  <a:lnTo>
                    <a:pt x="568" y="240"/>
                  </a:lnTo>
                  <a:lnTo>
                    <a:pt x="576" y="192"/>
                  </a:lnTo>
                  <a:lnTo>
                    <a:pt x="576" y="184"/>
                  </a:lnTo>
                  <a:lnTo>
                    <a:pt x="584" y="168"/>
                  </a:lnTo>
                  <a:lnTo>
                    <a:pt x="592" y="136"/>
                  </a:lnTo>
                  <a:lnTo>
                    <a:pt x="592" y="96"/>
                  </a:lnTo>
                  <a:lnTo>
                    <a:pt x="584" y="88"/>
                  </a:lnTo>
                  <a:lnTo>
                    <a:pt x="576" y="72"/>
                  </a:lnTo>
                  <a:lnTo>
                    <a:pt x="536" y="40"/>
                  </a:lnTo>
                </a:path>
              </a:pathLst>
            </a:custGeom>
            <a:solidFill>
              <a:srgbClr val="563F00"/>
            </a:solidFill>
            <a:ln cap="flat" cmpd="sng" w="12600">
              <a:solidFill>
                <a:srgbClr val="805D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9" name="Google Shape;129;p18"/>
            <p:cNvSpPr/>
            <p:nvPr/>
          </p:nvSpPr>
          <p:spPr>
            <a:xfrm>
              <a:off x="4194720" y="1962360"/>
              <a:ext cx="13194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494880" y="2980080"/>
              <a:ext cx="1079280" cy="726840"/>
            </a:xfrm>
            <a:custGeom>
              <a:rect b="b" l="l" r="r" t="t"/>
              <a:pathLst>
                <a:path extrusionOk="0" h="528" w="784">
                  <a:moveTo>
                    <a:pt x="776" y="0"/>
                  </a:moveTo>
                  <a:lnTo>
                    <a:pt x="240" y="320"/>
                  </a:lnTo>
                  <a:lnTo>
                    <a:pt x="200" y="248"/>
                  </a:lnTo>
                  <a:lnTo>
                    <a:pt x="0" y="528"/>
                  </a:lnTo>
                  <a:lnTo>
                    <a:pt x="336" y="488"/>
                  </a:lnTo>
                  <a:lnTo>
                    <a:pt x="288" y="416"/>
                  </a:lnTo>
                  <a:lnTo>
                    <a:pt x="784" y="128"/>
                  </a:lnTo>
                </a:path>
              </a:pathLst>
            </a:custGeom>
            <a:gradFill>
              <a:gsLst>
                <a:gs pos="0">
                  <a:srgbClr val="553E00"/>
                </a:gs>
                <a:gs pos="100000">
                  <a:srgbClr val="FFFF00"/>
                </a:gs>
              </a:gsLst>
              <a:lin ang="18900044" scaled="0"/>
            </a:gradFill>
            <a:ln cap="flat" cmpd="sng" w="126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1" name="Google Shape;131;p18"/>
            <p:cNvSpPr/>
            <p:nvPr/>
          </p:nvSpPr>
          <p:spPr>
            <a:xfrm>
              <a:off x="4572720" y="3156120"/>
              <a:ext cx="407880" cy="1055881"/>
            </a:xfrm>
            <a:custGeom>
              <a:rect b="b" l="l" r="r" t="t"/>
              <a:pathLst>
                <a:path extrusionOk="0" h="768" w="296">
                  <a:moveTo>
                    <a:pt x="0" y="0"/>
                  </a:moveTo>
                  <a:lnTo>
                    <a:pt x="128" y="488"/>
                  </a:lnTo>
                  <a:lnTo>
                    <a:pt x="40" y="512"/>
                  </a:lnTo>
                  <a:lnTo>
                    <a:pt x="240" y="768"/>
                  </a:lnTo>
                  <a:lnTo>
                    <a:pt x="296" y="448"/>
                  </a:lnTo>
                  <a:lnTo>
                    <a:pt x="216" y="464"/>
                  </a:lnTo>
                  <a:lnTo>
                    <a:pt x="104" y="8"/>
                  </a:lnTo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563F00"/>
                </a:gs>
              </a:gsLst>
              <a:lin ang="5400012" scaled="0"/>
            </a:gradFill>
            <a:ln cap="flat" cmpd="sng" w="126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2" name="Google Shape;132;p18"/>
            <p:cNvSpPr/>
            <p:nvPr/>
          </p:nvSpPr>
          <p:spPr>
            <a:xfrm>
              <a:off x="4682160" y="2968920"/>
              <a:ext cx="1727279" cy="1068119"/>
            </a:xfrm>
            <a:custGeom>
              <a:rect b="b" l="l" r="r" t="t"/>
              <a:pathLst>
                <a:path extrusionOk="0" h="776" w="1256">
                  <a:moveTo>
                    <a:pt x="24" y="144"/>
                  </a:moveTo>
                  <a:lnTo>
                    <a:pt x="952" y="672"/>
                  </a:lnTo>
                  <a:lnTo>
                    <a:pt x="912" y="744"/>
                  </a:lnTo>
                  <a:lnTo>
                    <a:pt x="1256" y="776"/>
                  </a:lnTo>
                  <a:lnTo>
                    <a:pt x="1048" y="496"/>
                  </a:lnTo>
                  <a:lnTo>
                    <a:pt x="1008" y="568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563F00"/>
                </a:gs>
              </a:gsLst>
              <a:lin ang="2700006" scaled="0"/>
            </a:gradFill>
            <a:ln cap="flat" cmpd="sng" w="126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" name="Google Shape;133;p18"/>
            <p:cNvSpPr/>
            <p:nvPr/>
          </p:nvSpPr>
          <p:spPr>
            <a:xfrm>
              <a:off x="4142520" y="1955880"/>
              <a:ext cx="1676400" cy="5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6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Quantum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6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processor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3635804" y="3321720"/>
            <a:ext cx="1569774" cy="1347129"/>
            <a:chOff x="3635640" y="4530600"/>
            <a:chExt cx="1685210" cy="1796172"/>
          </a:xfrm>
        </p:grpSpPr>
        <p:pic>
          <p:nvPicPr>
            <p:cNvPr id="135" name="Google Shape;135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35640" y="4530600"/>
              <a:ext cx="1491480" cy="1456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8"/>
            <p:cNvSpPr/>
            <p:nvPr/>
          </p:nvSpPr>
          <p:spPr>
            <a:xfrm>
              <a:off x="3638210" y="6019674"/>
              <a:ext cx="1682640" cy="30709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Rydberg atoms</a:t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6080597" y="3383259"/>
            <a:ext cx="2185018" cy="1301139"/>
            <a:chOff x="5959800" y="4612680"/>
            <a:chExt cx="2309012" cy="1734852"/>
          </a:xfrm>
        </p:grpSpPr>
        <p:sp>
          <p:nvSpPr>
            <p:cNvPr id="138" name="Google Shape;138;p18"/>
            <p:cNvSpPr/>
            <p:nvPr/>
          </p:nvSpPr>
          <p:spPr>
            <a:xfrm>
              <a:off x="6024950" y="6040435"/>
              <a:ext cx="2243862" cy="30709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Superconducting qubits</a:t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59800" y="4612680"/>
              <a:ext cx="2243880" cy="1460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18"/>
          <p:cNvGrpSpPr/>
          <p:nvPr/>
        </p:nvGrpSpPr>
        <p:grpSpPr>
          <a:xfrm>
            <a:off x="7358760" y="1988760"/>
            <a:ext cx="1389240" cy="1225543"/>
            <a:chOff x="7358760" y="2753280"/>
            <a:chExt cx="1389240" cy="1634058"/>
          </a:xfrm>
        </p:grpSpPr>
        <p:sp>
          <p:nvSpPr>
            <p:cNvPr id="141" name="Google Shape;141;p18"/>
            <p:cNvSpPr/>
            <p:nvPr/>
          </p:nvSpPr>
          <p:spPr>
            <a:xfrm>
              <a:off x="7445520" y="4080240"/>
              <a:ext cx="1302480" cy="30709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Quantum dots</a:t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7698240" y="3344040"/>
              <a:ext cx="584658" cy="30709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NMR</a:t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" name="Google Shape;143;p18"/>
            <p:cNvPicPr preferRelativeResize="0"/>
            <p:nvPr/>
          </p:nvPicPr>
          <p:blipFill rotWithShape="1">
            <a:blip r:embed="rId7">
              <a:alphaModFix/>
            </a:blip>
            <a:srcRect b="11589" l="12685" r="11763" t="10891"/>
            <a:stretch/>
          </p:blipFill>
          <p:spPr>
            <a:xfrm>
              <a:off x="7358760" y="2753280"/>
              <a:ext cx="1343520" cy="13042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8"/>
          <p:cNvGrpSpPr/>
          <p:nvPr/>
        </p:nvGrpSpPr>
        <p:grpSpPr>
          <a:xfrm>
            <a:off x="6802920" y="505380"/>
            <a:ext cx="1838521" cy="1248840"/>
            <a:chOff x="6802920" y="775440"/>
            <a:chExt cx="1838521" cy="1665120"/>
          </a:xfrm>
        </p:grpSpPr>
        <p:pic>
          <p:nvPicPr>
            <p:cNvPr id="145" name="Google Shape;145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02920" y="775440"/>
              <a:ext cx="1838521" cy="1478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18"/>
            <p:cNvSpPr txBox="1"/>
            <p:nvPr/>
          </p:nvSpPr>
          <p:spPr>
            <a:xfrm>
              <a:off x="7133040" y="2136960"/>
              <a:ext cx="835800" cy="3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Photons</a:t>
              </a:r>
              <a:endParaRPr b="0" sz="14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sp>
        <p:nvSpPr>
          <p:cNvPr id="147" name="Google Shape;147;p18"/>
          <p:cNvSpPr txBox="1"/>
          <p:nvPr/>
        </p:nvSpPr>
        <p:spPr>
          <a:xfrm>
            <a:off x="381000" y="0"/>
            <a:ext cx="48249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Which technology?</a:t>
            </a:r>
            <a:endParaRPr/>
          </a:p>
        </p:txBody>
      </p:sp>
      <p:grpSp>
        <p:nvGrpSpPr>
          <p:cNvPr id="148" name="Google Shape;148;p18"/>
          <p:cNvGrpSpPr/>
          <p:nvPr/>
        </p:nvGrpSpPr>
        <p:grpSpPr>
          <a:xfrm>
            <a:off x="978288" y="3137676"/>
            <a:ext cx="1838524" cy="1300848"/>
            <a:chOff x="978288" y="3137676"/>
            <a:chExt cx="1838524" cy="1300848"/>
          </a:xfrm>
        </p:grpSpPr>
        <p:sp>
          <p:nvSpPr>
            <p:cNvPr id="149" name="Google Shape;149;p18"/>
            <p:cNvSpPr/>
            <p:nvPr/>
          </p:nvSpPr>
          <p:spPr>
            <a:xfrm>
              <a:off x="1267900" y="4208200"/>
              <a:ext cx="1256978" cy="23032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14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Trapped ions</a:t>
              </a:r>
              <a:endPara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78288" y="3137676"/>
              <a:ext cx="1838524" cy="10335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idea + improvements</a:t>
            </a:r>
            <a:endParaRPr/>
          </a:p>
        </p:txBody>
      </p:sp>
      <p:sp>
        <p:nvSpPr>
          <p:cNvPr id="613" name="Google Shape;613;p54"/>
          <p:cNvSpPr/>
          <p:nvPr/>
        </p:nvSpPr>
        <p:spPr>
          <a:xfrm>
            <a:off x="2963625" y="2907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Trap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54"/>
          <p:cNvSpPr/>
          <p:nvPr/>
        </p:nvSpPr>
        <p:spPr>
          <a:xfrm>
            <a:off x="677625" y="2907525"/>
            <a:ext cx="110325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PI lasers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5021025" y="2907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MCP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16" name="Google Shape;616;p54"/>
          <p:cNvCxnSpPr>
            <a:stCxn id="614" idx="3"/>
            <a:endCxn id="613" idx="1"/>
          </p:cNvCxnSpPr>
          <p:nvPr/>
        </p:nvCxnSpPr>
        <p:spPr>
          <a:xfrm>
            <a:off x="1780875" y="3126188"/>
            <a:ext cx="11829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54"/>
          <p:cNvCxnSpPr>
            <a:stCxn id="613" idx="3"/>
            <a:endCxn id="615" idx="1"/>
          </p:cNvCxnSpPr>
          <p:nvPr/>
        </p:nvCxnSpPr>
        <p:spPr>
          <a:xfrm>
            <a:off x="3805125" y="3126188"/>
            <a:ext cx="121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18" name="Google Shape;618;p54"/>
          <p:cNvSpPr txBox="1"/>
          <p:nvPr/>
        </p:nvSpPr>
        <p:spPr>
          <a:xfrm>
            <a:off x="4434625" y="2758450"/>
            <a:ext cx="477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1" baseline="30000" lang="en">
                <a:latin typeface="Open Sans"/>
                <a:ea typeface="Open Sans"/>
                <a:cs typeface="Open Sans"/>
                <a:sym typeface="Open Sans"/>
              </a:rPr>
              <a:t>-</a:t>
            </a:r>
            <a:endParaRPr b="1" baseline="30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54"/>
          <p:cNvSpPr/>
          <p:nvPr/>
        </p:nvSpPr>
        <p:spPr>
          <a:xfrm>
            <a:off x="2963625" y="4050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oven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0" name="Google Shape;620;p54"/>
          <p:cNvCxnSpPr>
            <a:endCxn id="613" idx="2"/>
          </p:cNvCxnSpPr>
          <p:nvPr/>
        </p:nvCxnSpPr>
        <p:spPr>
          <a:xfrm rot="10800000">
            <a:off x="3384375" y="3344850"/>
            <a:ext cx="0" cy="7056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21" name="Google Shape;621;p54"/>
          <p:cNvSpPr txBox="1"/>
          <p:nvPr/>
        </p:nvSpPr>
        <p:spPr>
          <a:xfrm>
            <a:off x="3328125" y="3538688"/>
            <a:ext cx="4770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Ca</a:t>
            </a:r>
            <a:endParaRPr b="1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2" name="Google Shape;622;p54"/>
          <p:cNvSpPr txBox="1"/>
          <p:nvPr/>
        </p:nvSpPr>
        <p:spPr>
          <a:xfrm>
            <a:off x="1877025" y="2828099"/>
            <a:ext cx="8415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390 nm</a:t>
            </a:r>
            <a:endParaRPr b="1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422 nm</a:t>
            </a:r>
            <a:endParaRPr b="1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Google Shape;623;p54"/>
          <p:cNvSpPr/>
          <p:nvPr/>
        </p:nvSpPr>
        <p:spPr>
          <a:xfrm>
            <a:off x="7499175" y="2839838"/>
            <a:ext cx="993950" cy="572700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time tagger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4" name="Google Shape;624;p54"/>
          <p:cNvCxnSpPr>
            <a:stCxn id="615" idx="3"/>
            <a:endCxn id="623" idx="1"/>
          </p:cNvCxnSpPr>
          <p:nvPr/>
        </p:nvCxnSpPr>
        <p:spPr>
          <a:xfrm>
            <a:off x="5862525" y="3126188"/>
            <a:ext cx="163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54"/>
          <p:cNvSpPr/>
          <p:nvPr/>
        </p:nvSpPr>
        <p:spPr>
          <a:xfrm>
            <a:off x="2963625" y="14597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AWG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6" name="Google Shape;626;p54"/>
          <p:cNvCxnSpPr>
            <a:stCxn id="625" idx="2"/>
            <a:endCxn id="613" idx="0"/>
          </p:cNvCxnSpPr>
          <p:nvPr/>
        </p:nvCxnSpPr>
        <p:spPr>
          <a:xfrm>
            <a:off x="3384375" y="1897050"/>
            <a:ext cx="0" cy="101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54"/>
          <p:cNvSpPr txBox="1"/>
          <p:nvPr/>
        </p:nvSpPr>
        <p:spPr>
          <a:xfrm>
            <a:off x="3510271" y="1835477"/>
            <a:ext cx="1215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extraction 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54"/>
          <p:cNvSpPr txBox="1"/>
          <p:nvPr/>
        </p:nvSpPr>
        <p:spPr>
          <a:xfrm>
            <a:off x="6207100" y="3268650"/>
            <a:ext cx="1215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stop 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54"/>
          <p:cNvSpPr/>
          <p:nvPr/>
        </p:nvSpPr>
        <p:spPr>
          <a:xfrm>
            <a:off x="3805150" y="1668450"/>
            <a:ext cx="4214175" cy="1166200"/>
          </a:xfrm>
          <a:custGeom>
            <a:rect b="b" l="l" r="r" t="t"/>
            <a:pathLst>
              <a:path extrusionOk="0" h="46648" w="168567">
                <a:moveTo>
                  <a:pt x="0" y="0"/>
                </a:moveTo>
                <a:lnTo>
                  <a:pt x="168567" y="0"/>
                </a:lnTo>
                <a:lnTo>
                  <a:pt x="168567" y="46648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30" name="Google Shape;630;p54"/>
          <p:cNvSpPr txBox="1"/>
          <p:nvPr/>
        </p:nvSpPr>
        <p:spPr>
          <a:xfrm>
            <a:off x="6041450" y="1668450"/>
            <a:ext cx="1215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start 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4487625" y="22217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DAC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2" name="Google Shape;632;p54"/>
          <p:cNvCxnSpPr>
            <a:stCxn id="631" idx="1"/>
          </p:cNvCxnSpPr>
          <p:nvPr/>
        </p:nvCxnSpPr>
        <p:spPr>
          <a:xfrm rot="10800000">
            <a:off x="3387825" y="2440388"/>
            <a:ext cx="1099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54"/>
          <p:cNvSpPr/>
          <p:nvPr/>
        </p:nvSpPr>
        <p:spPr>
          <a:xfrm>
            <a:off x="3328074" y="2387386"/>
            <a:ext cx="119400" cy="1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4"/>
          <p:cNvSpPr/>
          <p:nvPr/>
        </p:nvSpPr>
        <p:spPr>
          <a:xfrm>
            <a:off x="6366125" y="2907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5" name="Google Shape;635;p54"/>
          <p:cNvSpPr/>
          <p:nvPr/>
        </p:nvSpPr>
        <p:spPr>
          <a:xfrm rot="5400000">
            <a:off x="6853150" y="2985775"/>
            <a:ext cx="324600" cy="280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/>
          <p:nvPr/>
        </p:nvSpPr>
        <p:spPr>
          <a:xfrm>
            <a:off x="6448950" y="2985800"/>
            <a:ext cx="311400" cy="28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6502000" y="3079825"/>
            <a:ext cx="208663" cy="119275"/>
          </a:xfrm>
          <a:custGeom>
            <a:rect b="b" l="l" r="r" t="t"/>
            <a:pathLst>
              <a:path extrusionOk="0" h="4771" w="11927">
                <a:moveTo>
                  <a:pt x="0" y="0"/>
                </a:moveTo>
                <a:lnTo>
                  <a:pt x="7156" y="0"/>
                </a:lnTo>
                <a:lnTo>
                  <a:pt x="11927" y="4771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8" name="Google Shape;638;p54"/>
          <p:cNvSpPr/>
          <p:nvPr/>
        </p:nvSpPr>
        <p:spPr>
          <a:xfrm>
            <a:off x="3228672" y="1945504"/>
            <a:ext cx="311400" cy="28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3281721" y="2039529"/>
            <a:ext cx="208663" cy="119275"/>
          </a:xfrm>
          <a:custGeom>
            <a:rect b="b" l="l" r="r" t="t"/>
            <a:pathLst>
              <a:path extrusionOk="0" h="4771" w="11927">
                <a:moveTo>
                  <a:pt x="0" y="0"/>
                </a:moveTo>
                <a:lnTo>
                  <a:pt x="7156" y="0"/>
                </a:lnTo>
                <a:lnTo>
                  <a:pt x="11927" y="4771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0" name="Google Shape;640;p54"/>
          <p:cNvSpPr/>
          <p:nvPr/>
        </p:nvSpPr>
        <p:spPr>
          <a:xfrm>
            <a:off x="1234225" y="1675075"/>
            <a:ext cx="1736025" cy="1225825"/>
          </a:xfrm>
          <a:custGeom>
            <a:rect b="b" l="l" r="r" t="t"/>
            <a:pathLst>
              <a:path extrusionOk="0" h="49033" w="69441">
                <a:moveTo>
                  <a:pt x="69441" y="0"/>
                </a:moveTo>
                <a:lnTo>
                  <a:pt x="0" y="0"/>
                </a:lnTo>
                <a:lnTo>
                  <a:pt x="0" y="49033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41" name="Google Shape;641;p54"/>
          <p:cNvSpPr txBox="1"/>
          <p:nvPr/>
        </p:nvSpPr>
        <p:spPr>
          <a:xfrm>
            <a:off x="1240850" y="1668450"/>
            <a:ext cx="1325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on/off pulse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54"/>
          <p:cNvSpPr/>
          <p:nvPr/>
        </p:nvSpPr>
        <p:spPr>
          <a:xfrm>
            <a:off x="1896825" y="2145525"/>
            <a:ext cx="841500" cy="437325"/>
          </a:xfrm>
          <a:prstGeom prst="flowChartProcess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3" name="Google Shape;643;p54"/>
          <p:cNvCxnSpPr/>
          <p:nvPr/>
        </p:nvCxnSpPr>
        <p:spPr>
          <a:xfrm flipH="1">
            <a:off x="2473875" y="1819425"/>
            <a:ext cx="491700" cy="345600"/>
          </a:xfrm>
          <a:prstGeom prst="bentConnector3">
            <a:avLst>
              <a:gd fmla="val 10000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4" name="Google Shape;644;p54"/>
          <p:cNvCxnSpPr>
            <a:stCxn id="642" idx="3"/>
          </p:cNvCxnSpPr>
          <p:nvPr/>
        </p:nvCxnSpPr>
        <p:spPr>
          <a:xfrm>
            <a:off x="2738325" y="2364188"/>
            <a:ext cx="340200" cy="5319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54"/>
          <p:cNvSpPr txBox="1"/>
          <p:nvPr/>
        </p:nvSpPr>
        <p:spPr>
          <a:xfrm>
            <a:off x="2413533" y="2483613"/>
            <a:ext cx="777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tickle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Trap frequencies</a:t>
            </a:r>
            <a:endParaRPr/>
          </a:p>
        </p:txBody>
      </p:sp>
      <p:pic>
        <p:nvPicPr>
          <p:cNvPr id="651" name="Google Shape;65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225574"/>
            <a:ext cx="4302180" cy="35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650" y="1304875"/>
            <a:ext cx="4624349" cy="340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56"/>
          <p:cNvGrpSpPr/>
          <p:nvPr/>
        </p:nvGrpSpPr>
        <p:grpSpPr>
          <a:xfrm>
            <a:off x="155040" y="1032450"/>
            <a:ext cx="8793702" cy="4024590"/>
            <a:chOff x="155040" y="1032450"/>
            <a:chExt cx="8793702" cy="4024590"/>
          </a:xfrm>
        </p:grpSpPr>
        <p:grpSp>
          <p:nvGrpSpPr>
            <p:cNvPr id="658" name="Google Shape;658;p56"/>
            <p:cNvGrpSpPr/>
            <p:nvPr/>
          </p:nvGrpSpPr>
          <p:grpSpPr>
            <a:xfrm>
              <a:off x="155040" y="1187351"/>
              <a:ext cx="8793702" cy="3869689"/>
              <a:chOff x="155040" y="1187351"/>
              <a:chExt cx="8793702" cy="3869689"/>
            </a:xfrm>
          </p:grpSpPr>
          <p:pic>
            <p:nvPicPr>
              <p:cNvPr id="659" name="Google Shape;659;p56"/>
              <p:cNvPicPr preferRelativeResize="0"/>
              <p:nvPr/>
            </p:nvPicPr>
            <p:blipFill rotWithShape="1">
              <a:blip r:embed="rId3">
                <a:alphaModFix/>
              </a:blip>
              <a:srcRect b="9954" l="0" r="0" t="9962"/>
              <a:stretch/>
            </p:blipFill>
            <p:spPr>
              <a:xfrm>
                <a:off x="155040" y="2074620"/>
                <a:ext cx="7217280" cy="29824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0" name="Google Shape;660;p56"/>
              <p:cNvSpPr/>
              <p:nvPr/>
            </p:nvSpPr>
            <p:spPr>
              <a:xfrm>
                <a:off x="5251200" y="1187351"/>
                <a:ext cx="3697542" cy="149688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dir="2700000" dist="101823">
                  <a:srgbClr val="808080"/>
                </a:outerShdw>
              </a:effectLst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Expected features:</a:t>
                </a:r>
                <a:endParaRPr b="0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	- All electronic operation</a:t>
                </a:r>
                <a:endParaRPr b="0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	- Gate speed: 10 - 100 ns</a:t>
                </a:r>
                <a:endParaRPr b="0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	- Coherence time: &gt;1 s</a:t>
                </a:r>
                <a:endParaRPr b="0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	- Temperature: 0.1-4 K  </a:t>
                </a:r>
                <a:endParaRPr b="0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" sz="18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rPr>
                  <a:t>   </a:t>
                </a:r>
                <a:endParaRPr b="0" sz="18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</p:grpSp>
        <p:sp>
          <p:nvSpPr>
            <p:cNvPr id="661" name="Google Shape;661;p56"/>
            <p:cNvSpPr txBox="1"/>
            <p:nvPr/>
          </p:nvSpPr>
          <p:spPr>
            <a:xfrm>
              <a:off x="1336000" y="1032450"/>
              <a:ext cx="5396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Open Sans"/>
                  <a:ea typeface="Open Sans"/>
                  <a:cs typeface="Open Sans"/>
                  <a:sym typeface="Open Sans"/>
                </a:rPr>
                <a:t>Vision</a:t>
              </a:r>
              <a:endParaRPr sz="2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62" name="Google Shape;66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/>
          <p:nvPr/>
        </p:nvSpPr>
        <p:spPr>
          <a:xfrm>
            <a:off x="0" y="-540"/>
            <a:ext cx="91218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Vision: an electron quantum computer</a:t>
            </a:r>
            <a:endParaRPr b="0" sz="2800" strike="noStrike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68" name="Google Shape;66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69" name="Google Shape;669;p57"/>
          <p:cNvSpPr txBox="1"/>
          <p:nvPr/>
        </p:nvSpPr>
        <p:spPr>
          <a:xfrm>
            <a:off x="1737625" y="1116300"/>
            <a:ext cx="6933000" cy="3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Detect electrons via image charges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Detect spin direction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 quantum gates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Shuttle electrons =&gt; scalable quantum computer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57"/>
          <p:cNvSpPr txBox="1"/>
          <p:nvPr/>
        </p:nvSpPr>
        <p:spPr>
          <a:xfrm>
            <a:off x="1082400" y="970175"/>
            <a:ext cx="539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towards a quantum computer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1" name="Google Shape;671;p57"/>
          <p:cNvGrpSpPr/>
          <p:nvPr/>
        </p:nvGrpSpPr>
        <p:grpSpPr>
          <a:xfrm>
            <a:off x="1107975" y="2795675"/>
            <a:ext cx="7303400" cy="3036850"/>
            <a:chOff x="1107975" y="2795675"/>
            <a:chExt cx="7303400" cy="3036850"/>
          </a:xfrm>
        </p:grpSpPr>
        <p:sp>
          <p:nvSpPr>
            <p:cNvPr id="672" name="Google Shape;672;p57"/>
            <p:cNvSpPr txBox="1"/>
            <p:nvPr/>
          </p:nvSpPr>
          <p:spPr>
            <a:xfrm>
              <a:off x="1107975" y="2795675"/>
              <a:ext cx="5396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Open Sans"/>
                  <a:ea typeface="Open Sans"/>
                  <a:cs typeface="Open Sans"/>
                  <a:sym typeface="Open Sans"/>
                </a:rPr>
                <a:t>Preparation: </a:t>
              </a:r>
              <a:endParaRPr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3" name="Google Shape;673;p57"/>
            <p:cNvSpPr txBox="1"/>
            <p:nvPr/>
          </p:nvSpPr>
          <p:spPr>
            <a:xfrm>
              <a:off x="1759475" y="2832525"/>
              <a:ext cx="66519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Char char="●"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Detailed feasibility study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Current expected limit for error rates ~ 10</a:t>
              </a:r>
              <a:r>
                <a:rPr baseline="30000"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-6</a:t>
              </a: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Char char="●"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Shrink trap size stepwise from 1 mm to 30 µm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=&gt; increases trap achievable frequencies to ~ 2 GHz</a:t>
              </a:r>
              <a:endPara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=&gt; allows for a large magnetic field gradient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Open Sans"/>
                <a:buChar char="●"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Go cryogenic</a:t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		=&gt;</a:t>
              </a: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allows for cooling to prepare for electronic detection</a:t>
              </a:r>
              <a:b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endPara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6150" y="-4771"/>
            <a:ext cx="9621361" cy="596739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8"/>
          <p:cNvSpPr txBox="1"/>
          <p:nvPr/>
        </p:nvSpPr>
        <p:spPr>
          <a:xfrm>
            <a:off x="457200" y="-141480"/>
            <a:ext cx="82281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The group</a:t>
            </a:r>
            <a:endParaRPr b="0" sz="2800" strike="noStrike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253447" y="415892"/>
            <a:ext cx="6857411" cy="4727700"/>
            <a:chOff x="253447" y="492092"/>
            <a:chExt cx="6857411" cy="4727700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253447" y="492092"/>
              <a:ext cx="6857411" cy="4727700"/>
              <a:chOff x="253450" y="656133"/>
              <a:chExt cx="6988800" cy="6303600"/>
            </a:xfrm>
          </p:grpSpPr>
          <p:sp>
            <p:nvSpPr>
              <p:cNvPr id="682" name="Google Shape;682;p58"/>
              <p:cNvSpPr/>
              <p:nvPr/>
            </p:nvSpPr>
            <p:spPr>
              <a:xfrm>
                <a:off x="253450" y="656133"/>
                <a:ext cx="6988800" cy="6303600"/>
              </a:xfrm>
              <a:prstGeom prst="rect">
                <a:avLst/>
              </a:prstGeom>
              <a:solidFill>
                <a:srgbClr val="FFFFFF"/>
              </a:solidFill>
              <a:ln cap="flat" cmpd="sng" w="126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dir="2700000" dist="103350">
                  <a:srgbClr val="808080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3" name="Google Shape;683;p58"/>
              <p:cNvGrpSpPr/>
              <p:nvPr/>
            </p:nvGrpSpPr>
            <p:grpSpPr>
              <a:xfrm>
                <a:off x="399240" y="702027"/>
                <a:ext cx="6437140" cy="6134533"/>
                <a:chOff x="399240" y="702027"/>
                <a:chExt cx="6437140" cy="6134533"/>
              </a:xfrm>
            </p:grpSpPr>
            <p:sp>
              <p:nvSpPr>
                <p:cNvPr id="684" name="Google Shape;684;p58"/>
                <p:cNvSpPr/>
                <p:nvPr/>
              </p:nvSpPr>
              <p:spPr>
                <a:xfrm>
                  <a:off x="399240" y="3987680"/>
                  <a:ext cx="2642400" cy="39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" sz="2000" strike="noStrike">
                      <a:solidFill>
                        <a:srgbClr val="000000"/>
                      </a:solidFill>
                      <a:latin typeface="Oxygen"/>
                      <a:ea typeface="Oxygen"/>
                      <a:cs typeface="Oxygen"/>
                      <a:sym typeface="Oxygen"/>
                    </a:rPr>
                    <a:t>Past:</a:t>
                  </a:r>
                  <a:endParaRPr b="0" sz="20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endParaRPr>
                </a:p>
              </p:txBody>
            </p:sp>
            <p:grpSp>
              <p:nvGrpSpPr>
                <p:cNvPr id="685" name="Google Shape;685;p58"/>
                <p:cNvGrpSpPr/>
                <p:nvPr/>
              </p:nvGrpSpPr>
              <p:grpSpPr>
                <a:xfrm>
                  <a:off x="621360" y="4545340"/>
                  <a:ext cx="3372900" cy="2291220"/>
                  <a:chOff x="621360" y="4545340"/>
                  <a:chExt cx="3372900" cy="2291220"/>
                </a:xfrm>
              </p:grpSpPr>
              <p:grpSp>
                <p:nvGrpSpPr>
                  <p:cNvPr id="686" name="Google Shape;686;p58"/>
                  <p:cNvGrpSpPr/>
                  <p:nvPr/>
                </p:nvGrpSpPr>
                <p:grpSpPr>
                  <a:xfrm>
                    <a:off x="621360" y="4545340"/>
                    <a:ext cx="1716900" cy="2291220"/>
                    <a:chOff x="621360" y="4545340"/>
                    <a:chExt cx="1716900" cy="2291220"/>
                  </a:xfrm>
                </p:grpSpPr>
                <p:sp>
                  <p:nvSpPr>
                    <p:cNvPr id="687" name="Google Shape;687;p58"/>
                    <p:cNvSpPr/>
                    <p:nvPr/>
                  </p:nvSpPr>
                  <p:spPr>
                    <a:xfrm>
                      <a:off x="621360" y="6502960"/>
                      <a:ext cx="1716900" cy="3336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000" lIns="90000" spcFirstLastPara="1" rIns="90000" wrap="square" tIns="450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 strike="noStrike">
                          <a:solidFill>
                            <a:srgbClr val="000000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Nikos Daniilidis</a:t>
                      </a:r>
                      <a:endParaRPr b="0" sz="1600" strike="noStrike">
                        <a:solidFill>
                          <a:srgbClr val="000000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p:txBody>
                </p:sp>
                <p:pic>
                  <p:nvPicPr>
                    <p:cNvPr id="688" name="Google Shape;688;p58"/>
                    <p:cNvPicPr preferRelativeResize="0"/>
                    <p:nvPr/>
                  </p:nvPicPr>
                  <p:blipFill>
                    <a:blip r:embed="rId4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860760" y="4545340"/>
                      <a:ext cx="1127880" cy="20051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689" name="Google Shape;689;p58"/>
                  <p:cNvSpPr/>
                  <p:nvPr/>
                </p:nvSpPr>
                <p:spPr>
                  <a:xfrm>
                    <a:off x="2277360" y="5690160"/>
                    <a:ext cx="1716900" cy="33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90" name="Google Shape;690;p58"/>
                <p:cNvSpPr/>
                <p:nvPr/>
              </p:nvSpPr>
              <p:spPr>
                <a:xfrm>
                  <a:off x="401990" y="3189810"/>
                  <a:ext cx="1893000" cy="57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000" lIns="90000" spcFirstLastPara="1" rIns="90000" wrap="square" tIns="45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600" strike="noStrike">
                      <a:solidFill>
                        <a:srgbClr val="000000"/>
                      </a:solidFill>
                      <a:latin typeface="Oxygen"/>
                      <a:ea typeface="Oxygen"/>
                      <a:cs typeface="Oxygen"/>
                      <a:sym typeface="Oxygen"/>
                    </a:rPr>
                    <a:t>Clemens Matthiesen</a:t>
                  </a:r>
                  <a:endParaRPr b="0" sz="16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endParaRPr>
                </a:p>
              </p:txBody>
            </p:sp>
            <p:grpSp>
              <p:nvGrpSpPr>
                <p:cNvPr id="691" name="Google Shape;691;p58"/>
                <p:cNvGrpSpPr/>
                <p:nvPr/>
              </p:nvGrpSpPr>
              <p:grpSpPr>
                <a:xfrm>
                  <a:off x="4943380" y="1261911"/>
                  <a:ext cx="1893000" cy="2313016"/>
                  <a:chOff x="4943380" y="1261911"/>
                  <a:chExt cx="1893000" cy="2313016"/>
                </a:xfrm>
              </p:grpSpPr>
              <p:sp>
                <p:nvSpPr>
                  <p:cNvPr id="692" name="Google Shape;692;p58"/>
                  <p:cNvSpPr/>
                  <p:nvPr/>
                </p:nvSpPr>
                <p:spPr>
                  <a:xfrm>
                    <a:off x="4943380" y="3241327"/>
                    <a:ext cx="1893000" cy="33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1600" strike="noStrike">
                        <a:solidFill>
                          <a:srgbClr val="000000"/>
                        </a:solidFill>
                        <a:latin typeface="Oxygen"/>
                        <a:ea typeface="Oxygen"/>
                        <a:cs typeface="Oxygen"/>
                        <a:sym typeface="Oxygen"/>
                      </a:rPr>
                      <a:t>Timothy Guo</a:t>
                    </a:r>
                    <a:endParaRPr b="0" sz="1600" strike="noStrike">
                      <a:solidFill>
                        <a:srgbClr val="000000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pic>
                <p:nvPicPr>
                  <p:cNvPr id="693" name="Google Shape;693;p58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5270269" y="1261911"/>
                    <a:ext cx="1406594" cy="19377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694" name="Google Shape;694;p58"/>
                <p:cNvSpPr/>
                <p:nvPr/>
              </p:nvSpPr>
              <p:spPr>
                <a:xfrm>
                  <a:off x="1728840" y="3241320"/>
                  <a:ext cx="2286000" cy="33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000" lIns="90000" spcFirstLastPara="1" rIns="90000" wrap="square" tIns="45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600">
                      <a:latin typeface="Oxygen"/>
                      <a:ea typeface="Oxygen"/>
                      <a:cs typeface="Oxygen"/>
                      <a:sym typeface="Oxygen"/>
                    </a:rPr>
                    <a:t>Qian Yu</a:t>
                  </a:r>
                  <a:endParaRPr b="0" sz="16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endParaRPr>
                </a:p>
              </p:txBody>
            </p:sp>
            <p:sp>
              <p:nvSpPr>
                <p:cNvPr id="695" name="Google Shape;695;p58"/>
                <p:cNvSpPr/>
                <p:nvPr/>
              </p:nvSpPr>
              <p:spPr>
                <a:xfrm>
                  <a:off x="399250" y="702027"/>
                  <a:ext cx="2642400" cy="448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lang="en" sz="2000" strike="noStrike">
                      <a:solidFill>
                        <a:srgbClr val="000000"/>
                      </a:solidFill>
                      <a:latin typeface="Oxygen"/>
                      <a:ea typeface="Oxygen"/>
                      <a:cs typeface="Oxygen"/>
                      <a:sym typeface="Oxygen"/>
                    </a:rPr>
                    <a:t>Team:</a:t>
                  </a:r>
                  <a:endParaRPr b="0" sz="2000" strike="noStrike">
                    <a:solidFill>
                      <a:srgbClr val="000000"/>
                    </a:solidFill>
                    <a:latin typeface="Oxygen"/>
                    <a:ea typeface="Oxygen"/>
                    <a:cs typeface="Oxygen"/>
                    <a:sym typeface="Oxygen"/>
                  </a:endParaRPr>
                </a:p>
              </p:txBody>
            </p:sp>
            <p:pic>
              <p:nvPicPr>
                <p:cNvPr id="696" name="Google Shape;696;p58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724680" y="1286903"/>
                  <a:ext cx="1264680" cy="18703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697" name="Google Shape;697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32825" y="973100"/>
              <a:ext cx="995025" cy="1406600"/>
            </a:xfrm>
            <a:prstGeom prst="rect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98" name="Google Shape;698;p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10573" y="973100"/>
              <a:ext cx="1163800" cy="1406600"/>
            </a:xfrm>
            <a:prstGeom prst="rect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9" name="Google Shape;699;p58"/>
            <p:cNvSpPr/>
            <p:nvPr/>
          </p:nvSpPr>
          <p:spPr>
            <a:xfrm>
              <a:off x="3419380" y="2430995"/>
              <a:ext cx="18930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Oxygen"/>
                  <a:ea typeface="Oxygen"/>
                  <a:cs typeface="Oxygen"/>
                  <a:sym typeface="Oxygen"/>
                </a:rPr>
                <a:t>Alberto Alonso</a:t>
              </a:r>
              <a:endParaRPr b="0" sz="16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700" name="Google Shape;700;p58"/>
            <p:cNvSpPr/>
            <p:nvPr/>
          </p:nvSpPr>
          <p:spPr>
            <a:xfrm>
              <a:off x="3838621" y="2962652"/>
              <a:ext cx="25926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Oxygen"/>
                  <a:ea typeface="Oxygen"/>
                  <a:cs typeface="Oxygen"/>
                  <a:sym typeface="Oxygen"/>
                </a:rPr>
                <a:t>Thanks</a:t>
              </a:r>
              <a:r>
                <a:rPr b="0" lang="en" sz="20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:</a:t>
              </a:r>
              <a:endParaRPr b="0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grpSp>
          <p:nvGrpSpPr>
            <p:cNvPr id="701" name="Google Shape;701;p58"/>
            <p:cNvGrpSpPr/>
            <p:nvPr/>
          </p:nvGrpSpPr>
          <p:grpSpPr>
            <a:xfrm>
              <a:off x="2294411" y="3467467"/>
              <a:ext cx="2183737" cy="1659958"/>
              <a:chOff x="2294411" y="3391267"/>
              <a:chExt cx="2183737" cy="1659958"/>
            </a:xfrm>
          </p:grpSpPr>
          <p:sp>
            <p:nvSpPr>
              <p:cNvPr id="702" name="Google Shape;702;p58"/>
              <p:cNvSpPr/>
              <p:nvPr/>
            </p:nvSpPr>
            <p:spPr>
              <a:xfrm>
                <a:off x="2526349" y="4801025"/>
                <a:ext cx="19518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Oxygen"/>
                    <a:ea typeface="Oxygen"/>
                    <a:cs typeface="Oxygen"/>
                    <a:sym typeface="Oxygen"/>
                  </a:rPr>
                  <a:t>Pai Peng</a:t>
                </a:r>
                <a:endParaRPr b="0" sz="16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pic>
            <p:nvPicPr>
              <p:cNvPr id="703" name="Google Shape;703;p5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294411" y="3391267"/>
                <a:ext cx="1425998" cy="14533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04" name="Google Shape;704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78150" y="3408163"/>
              <a:ext cx="2019300" cy="714375"/>
            </a:xfrm>
            <a:prstGeom prst="rect">
              <a:avLst/>
            </a:prstGeom>
            <a:noFill/>
            <a:ln cap="flat" cmpd="sng" w="126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05" name="Google Shape;705;p58"/>
            <p:cNvSpPr/>
            <p:nvPr/>
          </p:nvSpPr>
          <p:spPr>
            <a:xfrm>
              <a:off x="4375250" y="4248550"/>
              <a:ext cx="23979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Oxygen"/>
                <a:buChar char="-"/>
              </a:pPr>
              <a:r>
                <a:rPr b="1" lang="en" sz="1600">
                  <a:latin typeface="Oxygen"/>
                  <a:ea typeface="Oxygen"/>
                  <a:cs typeface="Oxygen"/>
                  <a:sym typeface="Oxygen"/>
                </a:rPr>
                <a:t>David Root</a:t>
              </a:r>
              <a:endParaRPr b="1" sz="1600">
                <a:latin typeface="Oxygen"/>
                <a:ea typeface="Oxygen"/>
                <a:cs typeface="Oxygen"/>
                <a:sym typeface="Oxygen"/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Oxygen"/>
                <a:buChar char="-"/>
              </a:pPr>
              <a:r>
                <a:rPr b="1" lang="en" sz="1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Sonali Sarpotdar</a:t>
              </a:r>
              <a:endParaRPr b="1" sz="1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xygen"/>
                <a:ea typeface="Oxygen"/>
                <a:cs typeface="Oxygen"/>
                <a:sym typeface="Oxyge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711" name="Google Shape;71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Trapped electrons for the first time in a Paul trap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seconds of lifetime (for some of the electrons)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 to 300 MHz trap frequency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First (and most important?) step towards a quantum computer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0"/>
          <p:cNvSpPr txBox="1"/>
          <p:nvPr/>
        </p:nvSpPr>
        <p:spPr>
          <a:xfrm>
            <a:off x="1139760" y="1007370"/>
            <a:ext cx="5161680" cy="16202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Keeping trap parameters the same:</a:t>
            </a:r>
            <a:endParaRPr b="0" sz="20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720" lvl="0" marL="457200" marR="0" rtl="0" algn="l">
              <a:lnSpc>
                <a:spcPct val="2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b="0" lang="en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- Stability parameter</a:t>
            </a:r>
            <a:endParaRPr b="0" sz="20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34272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b="0" lang="en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- Trap depth</a:t>
            </a:r>
            <a:endParaRPr b="0" sz="20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17" name="Google Shape;71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075" y="1658875"/>
            <a:ext cx="1807550" cy="4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3000" y="2224590"/>
            <a:ext cx="1251720" cy="38934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952560" y="8850"/>
            <a:ext cx="6858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720" lvl="0" marL="34272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Trapping electrons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60"/>
          <p:cNvGrpSpPr/>
          <p:nvPr/>
        </p:nvGrpSpPr>
        <p:grpSpPr>
          <a:xfrm>
            <a:off x="1434252" y="3687783"/>
            <a:ext cx="6363360" cy="480526"/>
            <a:chOff x="1434240" y="4917240"/>
            <a:chExt cx="6363360" cy="544320"/>
          </a:xfrm>
        </p:grpSpPr>
        <p:sp>
          <p:nvSpPr>
            <p:cNvPr id="721" name="Google Shape;721;p60"/>
            <p:cNvSpPr/>
            <p:nvPr/>
          </p:nvSpPr>
          <p:spPr>
            <a:xfrm>
              <a:off x="1434240" y="4917240"/>
              <a:ext cx="6363360" cy="544320"/>
            </a:xfrm>
            <a:prstGeom prst="rect">
              <a:avLst/>
            </a:prstGeom>
            <a:solidFill>
              <a:srgbClr val="E6E6E6"/>
            </a:solidFill>
            <a:ln cap="flat" cmpd="sng" w="126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dir="2700000" dist="103350">
                <a:srgbClr val="808080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0"/>
            <p:cNvSpPr/>
            <p:nvPr/>
          </p:nvSpPr>
          <p:spPr>
            <a:xfrm>
              <a:off x="1632960" y="5097960"/>
              <a:ext cx="505440" cy="252720"/>
            </a:xfrm>
            <a:custGeom>
              <a:rect b="b" l="l" r="r" t="t"/>
              <a:pathLst>
                <a:path extrusionOk="0" h="704" w="1406">
                  <a:moveTo>
                    <a:pt x="0" y="175"/>
                  </a:moveTo>
                  <a:lnTo>
                    <a:pt x="1053" y="175"/>
                  </a:lnTo>
                  <a:lnTo>
                    <a:pt x="1053" y="0"/>
                  </a:lnTo>
                  <a:lnTo>
                    <a:pt x="1405" y="351"/>
                  </a:lnTo>
                  <a:lnTo>
                    <a:pt x="1053" y="703"/>
                  </a:lnTo>
                  <a:lnTo>
                    <a:pt x="1053" y="527"/>
                  </a:lnTo>
                  <a:lnTo>
                    <a:pt x="0" y="527"/>
                  </a:lnTo>
                  <a:lnTo>
                    <a:pt x="0" y="175"/>
                  </a:lnTo>
                </a:path>
              </a:pathLst>
            </a:custGeom>
            <a:solidFill>
              <a:srgbClr val="729FCF"/>
            </a:solidFill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23" name="Google Shape;723;p60"/>
            <p:cNvSpPr txBox="1"/>
            <p:nvPr/>
          </p:nvSpPr>
          <p:spPr>
            <a:xfrm>
              <a:off x="2225160" y="5002920"/>
              <a:ext cx="55650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20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Take a normal ion trap and drive it at 1 -10 GHz </a:t>
              </a:r>
              <a:endParaRPr b="0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724" name="Google Shape;724;p60"/>
          <p:cNvGrpSpPr/>
          <p:nvPr/>
        </p:nvGrpSpPr>
        <p:grpSpPr>
          <a:xfrm>
            <a:off x="1206350" y="2771403"/>
            <a:ext cx="6426499" cy="480600"/>
            <a:chOff x="1311125" y="3593604"/>
            <a:chExt cx="6426499" cy="640800"/>
          </a:xfrm>
        </p:grpSpPr>
        <p:sp>
          <p:nvSpPr>
            <p:cNvPr id="725" name="Google Shape;725;p60"/>
            <p:cNvSpPr txBox="1"/>
            <p:nvPr/>
          </p:nvSpPr>
          <p:spPr>
            <a:xfrm>
              <a:off x="1311125" y="3593604"/>
              <a:ext cx="3290400" cy="6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" sz="2000" strike="noStrike">
                  <a:solidFill>
                    <a:srgbClr val="000000"/>
                  </a:solidFill>
                  <a:latin typeface="Oxygen"/>
                  <a:ea typeface="Oxygen"/>
                  <a:cs typeface="Oxygen"/>
                  <a:sym typeface="Oxygen"/>
                </a:rPr>
                <a:t> And hence:  </a:t>
              </a:r>
              <a:endParaRPr b="0" sz="20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pic>
          <p:nvPicPr>
            <p:cNvPr id="726" name="Google Shape;726;p60"/>
            <p:cNvPicPr preferRelativeResize="0"/>
            <p:nvPr/>
          </p:nvPicPr>
          <p:blipFill rotWithShape="1">
            <a:blip r:embed="rId5">
              <a:alphaModFix/>
            </a:blip>
            <a:srcRect b="1094" l="0" r="-8283" t="-24065"/>
            <a:stretch/>
          </p:blipFill>
          <p:spPr>
            <a:xfrm>
              <a:off x="5979600" y="3612700"/>
              <a:ext cx="1758024" cy="51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60"/>
            <p:cNvSpPr/>
            <p:nvPr/>
          </p:nvSpPr>
          <p:spPr>
            <a:xfrm>
              <a:off x="5322600" y="3798360"/>
              <a:ext cx="402480" cy="255240"/>
            </a:xfrm>
            <a:custGeom>
              <a:rect b="b" l="l" r="r" t="t"/>
              <a:pathLst>
                <a:path extrusionOk="0" h="711" w="1120">
                  <a:moveTo>
                    <a:pt x="0" y="177"/>
                  </a:moveTo>
                  <a:lnTo>
                    <a:pt x="839" y="177"/>
                  </a:lnTo>
                  <a:lnTo>
                    <a:pt x="839" y="0"/>
                  </a:lnTo>
                  <a:lnTo>
                    <a:pt x="1119" y="355"/>
                  </a:lnTo>
                  <a:lnTo>
                    <a:pt x="839" y="710"/>
                  </a:lnTo>
                  <a:lnTo>
                    <a:pt x="839" y="532"/>
                  </a:lnTo>
                  <a:lnTo>
                    <a:pt x="0" y="532"/>
                  </a:lnTo>
                  <a:lnTo>
                    <a:pt x="0" y="177"/>
                  </a:lnTo>
                </a:path>
              </a:pathLst>
            </a:custGeom>
            <a:solidFill>
              <a:srgbClr val="729FCF"/>
            </a:solidFill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sm" w="sm" type="none"/>
            </a:ln>
          </p:spPr>
        </p:sp>
        <p:pic>
          <p:nvPicPr>
            <p:cNvPr id="728" name="Google Shape;728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43575" y="3695200"/>
              <a:ext cx="1927724" cy="4444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imaging is cool</a:t>
            </a:r>
            <a:endParaRPr/>
          </a:p>
        </p:txBody>
      </p:sp>
      <p:pic>
        <p:nvPicPr>
          <p:cNvPr id="734" name="Google Shape;734;p61"/>
          <p:cNvPicPr preferRelativeResize="0"/>
          <p:nvPr/>
        </p:nvPicPr>
        <p:blipFill rotWithShape="1">
          <a:blip r:embed="rId3">
            <a:alphaModFix/>
          </a:blip>
          <a:srcRect b="50486" l="64195" r="16804" t="20114"/>
          <a:stretch/>
        </p:blipFill>
        <p:spPr>
          <a:xfrm rot="10800000">
            <a:off x="284751" y="1093748"/>
            <a:ext cx="2383849" cy="368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424" y="1092175"/>
            <a:ext cx="2768606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843" y="1092175"/>
            <a:ext cx="2768606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Ejection pulses</a:t>
            </a:r>
            <a:endParaRPr/>
          </a:p>
        </p:txBody>
      </p:sp>
      <p:sp>
        <p:nvSpPr>
          <p:cNvPr id="742" name="Google Shape;742;p62"/>
          <p:cNvSpPr txBox="1"/>
          <p:nvPr>
            <p:ph idx="1" type="body"/>
          </p:nvPr>
        </p:nvSpPr>
        <p:spPr>
          <a:xfrm>
            <a:off x="311700" y="1225225"/>
            <a:ext cx="3921900" cy="13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 to apply to 3 electrodes:</a:t>
            </a:r>
            <a:endParaRPr/>
          </a:p>
        </p:txBody>
      </p:sp>
      <p:sp>
        <p:nvSpPr>
          <p:cNvPr id="743" name="Google Shape;743;p62"/>
          <p:cNvSpPr txBox="1"/>
          <p:nvPr>
            <p:ph idx="1" type="body"/>
          </p:nvPr>
        </p:nvSpPr>
        <p:spPr>
          <a:xfrm>
            <a:off x="253000" y="2793750"/>
            <a:ext cx="5118000" cy="19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Rigol: 20 V pulses with -10 V offset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BNC T and power splitter to split into 3 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bias-T to add to electrode DC voltage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pulses at Dsub connector: 13 V, 9V</a:t>
            </a:r>
            <a:endParaRPr/>
          </a:p>
        </p:txBody>
      </p:sp>
      <p:pic>
        <p:nvPicPr>
          <p:cNvPr id="744" name="Google Shape;744;p62"/>
          <p:cNvPicPr preferRelativeResize="0"/>
          <p:nvPr/>
        </p:nvPicPr>
        <p:blipFill rotWithShape="1">
          <a:blip r:embed="rId3">
            <a:alphaModFix/>
          </a:blip>
          <a:srcRect b="31580" l="35048" r="30963" t="54505"/>
          <a:stretch/>
        </p:blipFill>
        <p:spPr>
          <a:xfrm>
            <a:off x="2452700" y="1656050"/>
            <a:ext cx="2030729" cy="83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2"/>
          <p:cNvPicPr preferRelativeResize="0"/>
          <p:nvPr/>
        </p:nvPicPr>
        <p:blipFill rotWithShape="1">
          <a:blip r:embed="rId4">
            <a:alphaModFix/>
          </a:blip>
          <a:srcRect b="33110" l="29733" r="19543" t="53865"/>
          <a:stretch/>
        </p:blipFill>
        <p:spPr>
          <a:xfrm>
            <a:off x="5057777" y="1656050"/>
            <a:ext cx="3237623" cy="83129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2"/>
          <p:cNvSpPr/>
          <p:nvPr/>
        </p:nvSpPr>
        <p:spPr>
          <a:xfrm>
            <a:off x="3404550" y="1841675"/>
            <a:ext cx="110100" cy="1689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2"/>
          <p:cNvSpPr/>
          <p:nvPr/>
        </p:nvSpPr>
        <p:spPr>
          <a:xfrm>
            <a:off x="3404550" y="2155475"/>
            <a:ext cx="110100" cy="1689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2"/>
          <p:cNvSpPr/>
          <p:nvPr/>
        </p:nvSpPr>
        <p:spPr>
          <a:xfrm rot="59024">
            <a:off x="5246053" y="1841369"/>
            <a:ext cx="2428858" cy="139526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2"/>
          <p:cNvSpPr/>
          <p:nvPr/>
        </p:nvSpPr>
        <p:spPr>
          <a:xfrm rot="59024">
            <a:off x="5207678" y="2125819"/>
            <a:ext cx="2428858" cy="139526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400" y="2639748"/>
            <a:ext cx="2351349" cy="23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DiVincenzo criteria</a:t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304920" y="1550070"/>
            <a:ext cx="8839098" cy="1689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596779" lvl="0" marL="6094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romanUcPeriod"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Scalable physical system, well characterized qubits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596779" lvl="0" marL="609479" marR="0" rtl="0" algn="l">
              <a:lnSpc>
                <a:spcPct val="100000"/>
              </a:lnSpc>
              <a:spcBef>
                <a:spcPts val="1247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romanUcPeriod"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Ability to initialize the state of the qubits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596779" lvl="0" marL="609479" marR="0" rtl="0" algn="l">
              <a:lnSpc>
                <a:spcPct val="100000"/>
              </a:lnSpc>
              <a:spcBef>
                <a:spcPts val="1247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romanUcPeriod"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Long relevant coherence times, much longer than gate operation time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596779" lvl="0" marL="609479" marR="0" rtl="0" algn="l">
              <a:lnSpc>
                <a:spcPct val="100000"/>
              </a:lnSpc>
              <a:spcBef>
                <a:spcPts val="1247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romanUcPeriod"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“Universal” set of quantum gates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-596779" lvl="0" marL="609479" marR="0" rtl="0" algn="l">
              <a:lnSpc>
                <a:spcPct val="100000"/>
              </a:lnSpc>
              <a:spcBef>
                <a:spcPts val="1247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AutoNum type="romanUcPeriod"/>
            </a:pPr>
            <a:r>
              <a:rPr b="0" lang="en" sz="1800" strike="noStrike">
                <a:solidFill>
                  <a:srgbClr val="000000"/>
                </a:solidFill>
                <a:latin typeface="Oxygen"/>
                <a:ea typeface="Oxygen"/>
                <a:cs typeface="Oxygen"/>
                <a:sym typeface="Oxygen"/>
              </a:rPr>
              <a:t>Qubit-specific measurement capability</a:t>
            </a:r>
            <a:endParaRPr b="0" sz="1800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trapped electrons are the better ions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879375" y="2613500"/>
            <a:ext cx="78711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Good: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High fidelity operations, state-of-the-art errors rates of 10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-3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- 10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-6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Potonic interconnects, error rate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Flexible connectivity (see NIST, Honeywell)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Module sizes of 20 ions have been demonstrated (Innsbruck, U Maryland, IonQ)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Long coherence, up to 2 hours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3" name="Google Shape;163;p20"/>
          <p:cNvGrpSpPr/>
          <p:nvPr/>
        </p:nvGrpSpPr>
        <p:grpSpPr>
          <a:xfrm>
            <a:off x="2367525" y="1006800"/>
            <a:ext cx="6776475" cy="1634750"/>
            <a:chOff x="2367525" y="1006800"/>
            <a:chExt cx="6776475" cy="1634750"/>
          </a:xfrm>
        </p:grpSpPr>
        <p:grpSp>
          <p:nvGrpSpPr>
            <p:cNvPr id="164" name="Google Shape;164;p20"/>
            <p:cNvGrpSpPr/>
            <p:nvPr/>
          </p:nvGrpSpPr>
          <p:grpSpPr>
            <a:xfrm>
              <a:off x="2367525" y="1006800"/>
              <a:ext cx="6538950" cy="1634750"/>
              <a:chOff x="2433100" y="3433325"/>
              <a:chExt cx="6538950" cy="1634750"/>
            </a:xfrm>
          </p:grpSpPr>
          <p:pic>
            <p:nvPicPr>
              <p:cNvPr id="165" name="Google Shape;165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33100" y="3433325"/>
                <a:ext cx="6538950" cy="16347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66" name="Google Shape;166;p20"/>
              <p:cNvCxnSpPr/>
              <p:nvPr/>
            </p:nvCxnSpPr>
            <p:spPr>
              <a:xfrm flipH="1" rot="10800000">
                <a:off x="5778600" y="3640400"/>
                <a:ext cx="1469100" cy="49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20"/>
              <p:cNvCxnSpPr/>
              <p:nvPr/>
            </p:nvCxnSpPr>
            <p:spPr>
              <a:xfrm rot="10800000">
                <a:off x="3577950" y="3944825"/>
                <a:ext cx="2129100" cy="19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8" name="Google Shape;168;p20"/>
            <p:cNvSpPr txBox="1"/>
            <p:nvPr/>
          </p:nvSpPr>
          <p:spPr>
            <a:xfrm>
              <a:off x="7220700" y="2391050"/>
              <a:ext cx="19233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C9DAF8"/>
                  </a:solidFill>
                  <a:hlinkClick r:id="rId4"/>
                </a:rPr>
                <a:t>http://staq.pratt.duke.edu/</a:t>
              </a:r>
              <a:endParaRPr>
                <a:solidFill>
                  <a:srgbClr val="C9DAF8"/>
                </a:solidFill>
              </a:endParaRPr>
            </a:p>
          </p:txBody>
        </p:sp>
      </p:grpSp>
      <p:sp>
        <p:nvSpPr>
          <p:cNvPr id="169" name="Google Shape;169;p20"/>
          <p:cNvSpPr txBox="1"/>
          <p:nvPr/>
        </p:nvSpPr>
        <p:spPr>
          <a:xfrm>
            <a:off x="846950" y="4246575"/>
            <a:ext cx="596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Bad:</a:t>
            </a:r>
            <a:endParaRPr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Optics development required</a:t>
            </a:r>
            <a:endParaRPr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Slow operations (tens of microseconds)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trapped electrons are the better ions</a:t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50" y="1130050"/>
            <a:ext cx="483841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974" y="1130050"/>
            <a:ext cx="2169275" cy="15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6034875" y="2680725"/>
            <a:ext cx="73317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D. Leibfried, D. Wineland (NIST)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526" y="-937869"/>
            <a:ext cx="9143999" cy="6674171"/>
          </a:xfrm>
          <a:prstGeom prst="rect">
            <a:avLst/>
          </a:prstGeom>
          <a:noFill/>
          <a:ln cap="flat" cmpd="sng" w="284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grpSp>
        <p:nvGrpSpPr>
          <p:cNvPr id="184" name="Google Shape;184;p22"/>
          <p:cNvGrpSpPr/>
          <p:nvPr/>
        </p:nvGrpSpPr>
        <p:grpSpPr>
          <a:xfrm>
            <a:off x="3592644" y="892540"/>
            <a:ext cx="4436404" cy="2333700"/>
            <a:chOff x="3592800" y="1190040"/>
            <a:chExt cx="5091122" cy="3111600"/>
          </a:xfrm>
        </p:grpSpPr>
        <p:grpSp>
          <p:nvGrpSpPr>
            <p:cNvPr id="185" name="Google Shape;185;p22"/>
            <p:cNvGrpSpPr/>
            <p:nvPr/>
          </p:nvGrpSpPr>
          <p:grpSpPr>
            <a:xfrm>
              <a:off x="3592800" y="1190040"/>
              <a:ext cx="5091122" cy="3111600"/>
              <a:chOff x="3592800" y="1190040"/>
              <a:chExt cx="5091122" cy="3111600"/>
            </a:xfrm>
          </p:grpSpPr>
          <p:pic>
            <p:nvPicPr>
              <p:cNvPr id="186" name="Google Shape;186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27920" y="1209240"/>
                <a:ext cx="3456002" cy="2330640"/>
              </a:xfrm>
              <a:prstGeom prst="rect">
                <a:avLst/>
              </a:prstGeom>
              <a:noFill/>
              <a:ln cap="flat" cmpd="sng" w="25550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pic>
          <p:cxnSp>
            <p:nvCxnSpPr>
              <p:cNvPr id="187" name="Google Shape;187;p22"/>
              <p:cNvCxnSpPr/>
              <p:nvPr/>
            </p:nvCxnSpPr>
            <p:spPr>
              <a:xfrm flipH="1" rot="10800000">
                <a:off x="3605400" y="1190040"/>
                <a:ext cx="1613100" cy="31116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cxnSp>
            <p:nvCxnSpPr>
              <p:cNvPr id="188" name="Google Shape;188;p22"/>
              <p:cNvCxnSpPr/>
              <p:nvPr/>
            </p:nvCxnSpPr>
            <p:spPr>
              <a:xfrm flipH="1" rot="10800000">
                <a:off x="3592800" y="3556380"/>
                <a:ext cx="5084700" cy="681900"/>
              </a:xfrm>
              <a:prstGeom prst="straightConnector1">
                <a:avLst/>
              </a:prstGeom>
              <a:noFill/>
              <a:ln cap="flat" cmpd="sng" w="284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189" name="Google Shape;189;p22"/>
              <p:cNvCxnSpPr/>
              <p:nvPr/>
            </p:nvCxnSpPr>
            <p:spPr>
              <a:xfrm flipH="1" rot="10800000">
                <a:off x="3605400" y="3548580"/>
                <a:ext cx="1613100" cy="677100"/>
              </a:xfrm>
              <a:prstGeom prst="straightConnector1">
                <a:avLst/>
              </a:prstGeom>
              <a:noFill/>
              <a:ln cap="flat" cmpd="sng" w="284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</p:grpSp>
        <p:cxnSp>
          <p:nvCxnSpPr>
            <p:cNvPr id="190" name="Google Shape;190;p22"/>
            <p:cNvCxnSpPr/>
            <p:nvPr/>
          </p:nvCxnSpPr>
          <p:spPr>
            <a:xfrm flipH="1" rot="10800000">
              <a:off x="3592800" y="1213920"/>
              <a:ext cx="1612500" cy="2986200"/>
            </a:xfrm>
            <a:prstGeom prst="straightConnector1">
              <a:avLst/>
            </a:prstGeom>
            <a:noFill/>
            <a:ln cap="flat" cmpd="sng" w="284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191" name="Google Shape;191;p22"/>
          <p:cNvSpPr/>
          <p:nvPr/>
        </p:nvSpPr>
        <p:spPr>
          <a:xfrm>
            <a:off x="1562040" y="213300"/>
            <a:ext cx="6311898" cy="34479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999999">
              <a:alpha val="55690"/>
            </a:srgbClr>
          </a:solidFill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Innsbruck ion trap quantum computer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5">
            <a:alphaModFix/>
          </a:blip>
          <a:srcRect b="0" l="0" r="12188" t="0"/>
          <a:stretch/>
        </p:blipFill>
        <p:spPr>
          <a:xfrm>
            <a:off x="5299560" y="2600640"/>
            <a:ext cx="151198" cy="2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2"/>
          <p:cNvGrpSpPr/>
          <p:nvPr/>
        </p:nvGrpSpPr>
        <p:grpSpPr>
          <a:xfrm>
            <a:off x="5978924" y="1756550"/>
            <a:ext cx="2484451" cy="1659470"/>
            <a:chOff x="5978924" y="1756550"/>
            <a:chExt cx="2484451" cy="1659470"/>
          </a:xfrm>
        </p:grpSpPr>
        <p:grpSp>
          <p:nvGrpSpPr>
            <p:cNvPr id="194" name="Google Shape;194;p22"/>
            <p:cNvGrpSpPr/>
            <p:nvPr/>
          </p:nvGrpSpPr>
          <p:grpSpPr>
            <a:xfrm>
              <a:off x="5978924" y="1756550"/>
              <a:ext cx="2199816" cy="1659470"/>
              <a:chOff x="5958749" y="1750950"/>
              <a:chExt cx="2199816" cy="1659470"/>
            </a:xfrm>
          </p:grpSpPr>
          <p:grpSp>
            <p:nvGrpSpPr>
              <p:cNvPr id="195" name="Google Shape;195;p22"/>
              <p:cNvGrpSpPr/>
              <p:nvPr/>
            </p:nvGrpSpPr>
            <p:grpSpPr>
              <a:xfrm>
                <a:off x="5958749" y="1783895"/>
                <a:ext cx="2199816" cy="1626525"/>
                <a:chOff x="6187440" y="2378520"/>
                <a:chExt cx="2858760" cy="2168700"/>
              </a:xfrm>
            </p:grpSpPr>
            <p:cxnSp>
              <p:nvCxnSpPr>
                <p:cNvPr id="196" name="Google Shape;196;p22"/>
                <p:cNvCxnSpPr/>
                <p:nvPr/>
              </p:nvCxnSpPr>
              <p:spPr>
                <a:xfrm>
                  <a:off x="6971400" y="2378520"/>
                  <a:ext cx="2074800" cy="2152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97" name="Google Shape;197;p22"/>
                <p:cNvCxnSpPr/>
                <p:nvPr/>
              </p:nvCxnSpPr>
              <p:spPr>
                <a:xfrm flipH="1">
                  <a:off x="6212940" y="2378520"/>
                  <a:ext cx="758100" cy="977700"/>
                </a:xfrm>
                <a:prstGeom prst="straightConnector1">
                  <a:avLst/>
                </a:prstGeom>
                <a:noFill/>
                <a:ln cap="flat" cmpd="sng" w="15825">
                  <a:solidFill>
                    <a:srgbClr val="FFFFFF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98" name="Google Shape;198;p22"/>
                <p:cNvCxnSpPr/>
                <p:nvPr/>
              </p:nvCxnSpPr>
              <p:spPr>
                <a:xfrm flipH="1">
                  <a:off x="6187440" y="2378520"/>
                  <a:ext cx="783600" cy="2168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cxnSp>
              <p:nvCxnSpPr>
                <p:cNvPr id="199" name="Google Shape;199;p22"/>
                <p:cNvCxnSpPr/>
                <p:nvPr/>
              </p:nvCxnSpPr>
              <p:spPr>
                <a:xfrm>
                  <a:off x="6969960" y="2378520"/>
                  <a:ext cx="2063400" cy="1003200"/>
                </a:xfrm>
                <a:prstGeom prst="straightConnector1">
                  <a:avLst/>
                </a:prstGeom>
                <a:noFill/>
                <a:ln cap="flat" cmpd="sng" w="15825">
                  <a:solidFill>
                    <a:srgbClr val="FFFFFF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</p:cxnSp>
            <p:pic>
              <p:nvPicPr>
                <p:cNvPr id="200" name="Google Shape;200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6212880" y="3356280"/>
                  <a:ext cx="2814120" cy="118116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pic>
            <p:nvPicPr>
              <p:cNvPr id="201" name="Google Shape;201;p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12188" t="0"/>
              <a:stretch/>
            </p:blipFill>
            <p:spPr>
              <a:xfrm>
                <a:off x="6514440" y="1750950"/>
                <a:ext cx="110699" cy="54001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202" name="Google Shape;202;p22"/>
            <p:cNvSpPr txBox="1"/>
            <p:nvPr/>
          </p:nvSpPr>
          <p:spPr>
            <a:xfrm>
              <a:off x="7595775" y="2437400"/>
              <a:ext cx="867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Ca</a:t>
              </a:r>
              <a:r>
                <a:rPr baseline="30000"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03" name="Google Shape;203;p22"/>
          <p:cNvGrpSpPr/>
          <p:nvPr/>
        </p:nvGrpSpPr>
        <p:grpSpPr>
          <a:xfrm>
            <a:off x="914640" y="2853630"/>
            <a:ext cx="5715000" cy="2228850"/>
            <a:chOff x="1295640" y="3804840"/>
            <a:chExt cx="5715000" cy="2971800"/>
          </a:xfrm>
        </p:grpSpPr>
        <p:grpSp>
          <p:nvGrpSpPr>
            <p:cNvPr id="204" name="Google Shape;204;p22"/>
            <p:cNvGrpSpPr/>
            <p:nvPr/>
          </p:nvGrpSpPr>
          <p:grpSpPr>
            <a:xfrm>
              <a:off x="1295640" y="3804840"/>
              <a:ext cx="3657600" cy="2971800"/>
              <a:chOff x="1295640" y="3804840"/>
              <a:chExt cx="3657600" cy="2971800"/>
            </a:xfrm>
          </p:grpSpPr>
          <p:sp>
            <p:nvSpPr>
              <p:cNvPr id="205" name="Google Shape;205;p22"/>
              <p:cNvSpPr/>
              <p:nvPr/>
            </p:nvSpPr>
            <p:spPr>
              <a:xfrm>
                <a:off x="1295640" y="3804840"/>
                <a:ext cx="3657600" cy="2971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2"/>
              <p:cNvSpPr/>
              <p:nvPr/>
            </p:nvSpPr>
            <p:spPr>
              <a:xfrm>
                <a:off x="2978640" y="4204800"/>
                <a:ext cx="1676100" cy="2286000"/>
              </a:xfrm>
              <a:prstGeom prst="ellipse">
                <a:avLst/>
              </a:prstGeom>
              <a:solidFill>
                <a:srgbClr val="FF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7" name="Google Shape;207;p22"/>
              <p:cNvCxnSpPr/>
              <p:nvPr/>
            </p:nvCxnSpPr>
            <p:spPr>
              <a:xfrm>
                <a:off x="2037240" y="6147720"/>
                <a:ext cx="2286000" cy="0"/>
              </a:xfrm>
              <a:prstGeom prst="straightConnector1">
                <a:avLst/>
              </a:prstGeom>
              <a:noFill/>
              <a:ln cap="flat" cmpd="sng" w="381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8" name="Google Shape;208;p22"/>
              <p:cNvCxnSpPr/>
              <p:nvPr/>
            </p:nvCxnSpPr>
            <p:spPr>
              <a:xfrm>
                <a:off x="3332520" y="4776120"/>
                <a:ext cx="990600" cy="0"/>
              </a:xfrm>
              <a:prstGeom prst="straightConnector1">
                <a:avLst/>
              </a:prstGeom>
              <a:noFill/>
              <a:ln cap="flat" cmpd="sng" w="763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22"/>
              <p:cNvCxnSpPr/>
              <p:nvPr/>
            </p:nvCxnSpPr>
            <p:spPr>
              <a:xfrm>
                <a:off x="3332520" y="6147720"/>
                <a:ext cx="990600" cy="0"/>
              </a:xfrm>
              <a:prstGeom prst="straightConnector1">
                <a:avLst/>
              </a:prstGeom>
              <a:noFill/>
              <a:ln cap="flat" cmpd="sng" w="763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10" name="Google Shape;210;p22"/>
              <p:cNvCxnSpPr/>
              <p:nvPr/>
            </p:nvCxnSpPr>
            <p:spPr>
              <a:xfrm rot="10800000">
                <a:off x="2723040" y="4089960"/>
                <a:ext cx="0" cy="2057400"/>
              </a:xfrm>
              <a:prstGeom prst="straightConnector1">
                <a:avLst/>
              </a:prstGeom>
              <a:noFill/>
              <a:ln cap="flat" cmpd="sng" w="28425">
                <a:solidFill>
                  <a:srgbClr val="3333CC"/>
                </a:solidFill>
                <a:prstDash val="solid"/>
                <a:miter lim="8000"/>
                <a:headEnd len="med" w="med" type="triangle"/>
                <a:tailEnd len="med" w="med" type="triangle"/>
              </a:ln>
            </p:spPr>
          </p:cxnSp>
          <p:grpSp>
            <p:nvGrpSpPr>
              <p:cNvPr id="211" name="Google Shape;211;p22"/>
              <p:cNvGrpSpPr/>
              <p:nvPr/>
            </p:nvGrpSpPr>
            <p:grpSpPr>
              <a:xfrm>
                <a:off x="2230920" y="4090320"/>
                <a:ext cx="220680" cy="2057040"/>
                <a:chOff x="2230920" y="4090320"/>
                <a:chExt cx="220680" cy="2057040"/>
              </a:xfrm>
            </p:grpSpPr>
            <p:pic>
              <p:nvPicPr>
                <p:cNvPr id="212" name="Google Shape;212;p2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2230920" y="4090320"/>
                  <a:ext cx="220680" cy="19195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3" name="Google Shape;213;p22"/>
                <p:cNvSpPr/>
                <p:nvPr/>
              </p:nvSpPr>
              <p:spPr>
                <a:xfrm rot="10800000">
                  <a:off x="2265480" y="5995081"/>
                  <a:ext cx="152280" cy="152280"/>
                </a:xfrm>
                <a:custGeom>
                  <a:rect b="b" l="l" r="r" t="t"/>
                  <a:pathLst>
                    <a:path extrusionOk="0" h="425" w="425">
                      <a:moveTo>
                        <a:pt x="212" y="0"/>
                      </a:moveTo>
                      <a:lnTo>
                        <a:pt x="424" y="424"/>
                      </a:lnTo>
                      <a:lnTo>
                        <a:pt x="0" y="424"/>
                      </a:lnTo>
                      <a:lnTo>
                        <a:pt x="212" y="0"/>
                      </a:lnTo>
                    </a:path>
                  </a:pathLst>
                </a:custGeom>
                <a:solidFill>
                  <a:srgbClr val="0000FF"/>
                </a:solidFill>
                <a:ln>
                  <a:noFill/>
                </a:ln>
              </p:spPr>
            </p:sp>
          </p:grpSp>
          <p:sp>
            <p:nvSpPr>
              <p:cNvPr id="214" name="Google Shape;214;p22"/>
              <p:cNvSpPr/>
              <p:nvPr/>
            </p:nvSpPr>
            <p:spPr>
              <a:xfrm>
                <a:off x="1353240" y="5919120"/>
                <a:ext cx="383400" cy="45970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2"/>
              <p:cNvSpPr/>
              <p:nvPr/>
            </p:nvSpPr>
            <p:spPr>
              <a:xfrm>
                <a:off x="1353240" y="3861720"/>
                <a:ext cx="383400" cy="45970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4392000" y="4318920"/>
                <a:ext cx="400302" cy="45970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7" name="Google Shape;217;p22"/>
              <p:cNvCxnSpPr/>
              <p:nvPr/>
            </p:nvCxnSpPr>
            <p:spPr>
              <a:xfrm>
                <a:off x="2037240" y="4090320"/>
                <a:ext cx="1066800" cy="0"/>
              </a:xfrm>
              <a:prstGeom prst="straightConnector1">
                <a:avLst/>
              </a:prstGeom>
              <a:noFill/>
              <a:ln cap="flat" cmpd="sng" w="381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22"/>
              <p:cNvCxnSpPr/>
              <p:nvPr/>
            </p:nvCxnSpPr>
            <p:spPr>
              <a:xfrm rot="10800000">
                <a:off x="4094640" y="4776120"/>
                <a:ext cx="0" cy="1371600"/>
              </a:xfrm>
              <a:prstGeom prst="straightConnector1">
                <a:avLst/>
              </a:prstGeom>
              <a:noFill/>
              <a:ln cap="flat" cmpd="sng" w="28425">
                <a:solidFill>
                  <a:srgbClr val="000000"/>
                </a:solidFill>
                <a:prstDash val="solid"/>
                <a:miter lim="8000"/>
                <a:headEnd len="med" w="med" type="triangle"/>
                <a:tailEnd len="med" w="med" type="triangle"/>
              </a:ln>
            </p:spPr>
          </p:cxnSp>
          <p:sp>
            <p:nvSpPr>
              <p:cNvPr id="219" name="Google Shape;219;p22"/>
              <p:cNvSpPr/>
              <p:nvPr/>
            </p:nvSpPr>
            <p:spPr>
              <a:xfrm>
                <a:off x="3040200" y="5069880"/>
                <a:ext cx="1011258" cy="45970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qubit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0" name="Google Shape;220;p22"/>
            <p:cNvCxnSpPr/>
            <p:nvPr/>
          </p:nvCxnSpPr>
          <p:spPr>
            <a:xfrm flipH="1">
              <a:off x="4724640" y="3966480"/>
              <a:ext cx="2286000" cy="1067100"/>
            </a:xfrm>
            <a:prstGeom prst="straightConnector1">
              <a:avLst/>
            </a:prstGeom>
            <a:noFill/>
            <a:ln cap="flat" cmpd="sng" w="38150">
              <a:solidFill>
                <a:srgbClr val="FF3300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trapped electrons are the better ions</a:t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879375" y="2613500"/>
            <a:ext cx="78711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Good: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High fidelity operations, state-of-the-art errors rates of 10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-3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- 10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-6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Modular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Potonic interconnects, error rate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Flexible connectivity (see NIST, Honeywell)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Module sizes of 20 ions have been demonstrated (Innsbruck, U Maryland, IonQ)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Long coherence, up to 2 hours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7" name="Google Shape;227;p23"/>
          <p:cNvGrpSpPr/>
          <p:nvPr/>
        </p:nvGrpSpPr>
        <p:grpSpPr>
          <a:xfrm>
            <a:off x="2367525" y="1006800"/>
            <a:ext cx="6776475" cy="1634750"/>
            <a:chOff x="2367525" y="1006800"/>
            <a:chExt cx="6776475" cy="1634750"/>
          </a:xfrm>
        </p:grpSpPr>
        <p:grpSp>
          <p:nvGrpSpPr>
            <p:cNvPr id="228" name="Google Shape;228;p23"/>
            <p:cNvGrpSpPr/>
            <p:nvPr/>
          </p:nvGrpSpPr>
          <p:grpSpPr>
            <a:xfrm>
              <a:off x="2367525" y="1006800"/>
              <a:ext cx="6538950" cy="1634750"/>
              <a:chOff x="2433100" y="3433325"/>
              <a:chExt cx="6538950" cy="1634750"/>
            </a:xfrm>
          </p:grpSpPr>
          <p:pic>
            <p:nvPicPr>
              <p:cNvPr id="229" name="Google Shape;229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33100" y="3433325"/>
                <a:ext cx="6538950" cy="16347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30" name="Google Shape;230;p23"/>
              <p:cNvCxnSpPr/>
              <p:nvPr/>
            </p:nvCxnSpPr>
            <p:spPr>
              <a:xfrm flipH="1" rot="10800000">
                <a:off x="5778600" y="3640400"/>
                <a:ext cx="1469100" cy="49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23"/>
              <p:cNvCxnSpPr/>
              <p:nvPr/>
            </p:nvCxnSpPr>
            <p:spPr>
              <a:xfrm rot="10800000">
                <a:off x="3577950" y="3944825"/>
                <a:ext cx="2129100" cy="19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2" name="Google Shape;232;p23"/>
            <p:cNvSpPr txBox="1"/>
            <p:nvPr/>
          </p:nvSpPr>
          <p:spPr>
            <a:xfrm>
              <a:off x="7220700" y="2391050"/>
              <a:ext cx="1923300" cy="2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rgbClr val="C9DAF8"/>
                  </a:solidFill>
                  <a:hlinkClick r:id="rId4"/>
                </a:rPr>
                <a:t>http://staq.pratt.duke.edu/</a:t>
              </a:r>
              <a:endParaRPr>
                <a:solidFill>
                  <a:srgbClr val="C9DAF8"/>
                </a:solidFill>
              </a:endParaRPr>
            </a:p>
          </p:txBody>
        </p:sp>
      </p:grpSp>
      <p:sp>
        <p:nvSpPr>
          <p:cNvPr id="233" name="Google Shape;233;p23"/>
          <p:cNvSpPr txBox="1"/>
          <p:nvPr/>
        </p:nvSpPr>
        <p:spPr>
          <a:xfrm>
            <a:off x="846950" y="4246575"/>
            <a:ext cx="596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Bad:</a:t>
            </a:r>
            <a:endParaRPr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Optics development required</a:t>
            </a:r>
            <a:endParaRPr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Slow operations (tens of microseconds)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